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Merriweather"/>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A596F45-61A0-43AE-B931-C0131CB7D281}">
  <a:tblStyle styleId="{1A596F45-61A0-43AE-B931-C0131CB7D2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third one is the hurricane Ike happendd in Texas in September 2008. Here we can see when hurricane came in September, people were not able to leave their home at once, but as soon as they got the chance in October, the number of passengers flying out of Houston increased a lot. That’s why you could see a big “V” shape in the figure.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the conclusion we make here that if the natural disasters cause huge damage to the local home and public facilities, people would be trapped at first but have to leave their home for new shelters afterwards. However, if the disasters are severe enough to </a:t>
            </a:r>
            <a:r>
              <a:rPr lang="en"/>
              <a:t>destroy</a:t>
            </a:r>
            <a:r>
              <a:rPr lang="en"/>
              <a:t> the airports, such as hurricane katrina, people have to keep waiting at the same place for rescue. Also, Hurricanes have more effect than earthquakes as they have longer ranging consequences.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disasters and terrorism are apparently two kinds of big events affecting the domestic trends.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disasters could destroy infrastructure, businesses, and homes.</a:t>
            </a:r>
            <a:endParaRPr/>
          </a:p>
          <a:p>
            <a:pPr indent="0" lvl="0" marL="0">
              <a:spcBef>
                <a:spcPts val="0"/>
              </a:spcBef>
              <a:spcAft>
                <a:spcPts val="0"/>
              </a:spcAft>
              <a:buNone/>
            </a:pPr>
            <a:r>
              <a:rPr lang="en"/>
              <a:t>We investigated three major natural disasters, selected by top economic loss.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first one is the northridge </a:t>
            </a:r>
            <a:r>
              <a:rPr lang="en"/>
              <a:t>earthquake</a:t>
            </a:r>
            <a:r>
              <a:rPr lang="en"/>
              <a:t> in LA County in January 1994. We compared the number of passengers flying out of los angeles during the affected month and the adjacent ones in 1994 and the average number obtained from 20 years at the same months. From the figure we can see actually there is no large influence by the earthquake, because they are just two straightlines with the same slope. The smaller number in 1994 is from my guess, just because there were not so many airlines at that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second one is the hurricane Katrina happened in Louisiana in August 2005. We did the same comparison study. From the figure we can see people were trapped in New Orleans after the hurricane because there is a huge drop of the number of passenger flying out of the city from 4 hundred thousand to less than 1 hundred thousand.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history.com" TargetMode="External"/><Relationship Id="rId4" Type="http://schemas.openxmlformats.org/officeDocument/2006/relationships/image" Target="../media/image16.jp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Trends in Domestic Aviation From 1990-2009</a:t>
            </a:r>
            <a:endParaRPr/>
          </a:p>
          <a:p>
            <a:pPr indent="0" lvl="0" marL="0" rtl="0">
              <a:spcBef>
                <a:spcPts val="0"/>
              </a:spcBef>
              <a:spcAft>
                <a:spcPts val="0"/>
              </a:spcAft>
              <a:buNone/>
            </a:pPr>
            <a:r>
              <a:t/>
            </a:r>
            <a:endParaRPr/>
          </a:p>
        </p:txBody>
      </p:sp>
      <p:sp>
        <p:nvSpPr>
          <p:cNvPr id="65" name="Shape 65"/>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By ECE180 Group 3</a:t>
            </a:r>
            <a:endParaRPr/>
          </a:p>
        </p:txBody>
      </p:sp>
      <p:pic>
        <p:nvPicPr>
          <p:cNvPr id="66" name="Shape 66"/>
          <p:cNvPicPr preferRelativeResize="0"/>
          <p:nvPr/>
        </p:nvPicPr>
        <p:blipFill>
          <a:blip r:embed="rId3">
            <a:alphaModFix amt="69000"/>
          </a:blip>
          <a:stretch>
            <a:fillRect/>
          </a:stretch>
        </p:blipFill>
        <p:spPr>
          <a:xfrm rot="1245445">
            <a:off x="1523725" y="1731300"/>
            <a:ext cx="2089749" cy="2089749"/>
          </a:xfrm>
          <a:prstGeom prst="rect">
            <a:avLst/>
          </a:prstGeom>
          <a:noFill/>
          <a:ln>
            <a:noFill/>
          </a:ln>
        </p:spPr>
      </p:pic>
      <p:sp>
        <p:nvSpPr>
          <p:cNvPr id="67" name="Shape 67"/>
          <p:cNvSpPr txBox="1"/>
          <p:nvPr/>
        </p:nvSpPr>
        <p:spPr>
          <a:xfrm>
            <a:off x="2968500" y="3839700"/>
            <a:ext cx="5514600" cy="96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Alexander Potapov / Cheng-Yun Wu / Chenhua Shi / Zhennong Chen / You-Huei Ju / Hua Shao</a:t>
            </a:r>
            <a:endParaRPr sz="1800">
              <a:solidFill>
                <a:srgbClr val="FFFFFF"/>
              </a:solidFill>
              <a:latin typeface="Roboto"/>
              <a:ea typeface="Roboto"/>
              <a:cs typeface="Roboto"/>
              <a:sym typeface="Roboto"/>
            </a:endParaRPr>
          </a:p>
        </p:txBody>
      </p:sp>
      <p:pic>
        <p:nvPicPr>
          <p:cNvPr id="68" name="Shape 68"/>
          <p:cNvPicPr preferRelativeResize="0"/>
          <p:nvPr/>
        </p:nvPicPr>
        <p:blipFill>
          <a:blip r:embed="rId4">
            <a:alphaModFix/>
          </a:blip>
          <a:stretch>
            <a:fillRect/>
          </a:stretch>
        </p:blipFill>
        <p:spPr>
          <a:xfrm rot="1278486">
            <a:off x="6434294" y="2077900"/>
            <a:ext cx="2089750" cy="208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Hurricane Ike: Texas, 2008 </a:t>
            </a:r>
            <a:endParaRPr/>
          </a:p>
        </p:txBody>
      </p:sp>
      <p:sp>
        <p:nvSpPr>
          <p:cNvPr id="129" name="Shape 12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Quick Stats:</a:t>
            </a:r>
            <a:endParaRPr sz="1800"/>
          </a:p>
          <a:p>
            <a:pPr indent="0" lvl="0" marL="0" rtl="0">
              <a:spcBef>
                <a:spcPts val="1600"/>
              </a:spcBef>
              <a:spcAft>
                <a:spcPts val="0"/>
              </a:spcAft>
              <a:buNone/>
            </a:pPr>
            <a:r>
              <a:rPr lang="en" sz="1800"/>
              <a:t>Date: September 1-15, 2008</a:t>
            </a:r>
            <a:endParaRPr sz="1800"/>
          </a:p>
          <a:p>
            <a:pPr indent="0" lvl="0" marL="0" rtl="0">
              <a:spcBef>
                <a:spcPts val="1600"/>
              </a:spcBef>
              <a:spcAft>
                <a:spcPts val="0"/>
              </a:spcAft>
              <a:buNone/>
            </a:pPr>
            <a:r>
              <a:rPr lang="en" sz="1800"/>
              <a:t>Size: Category 4 Major Hurricane</a:t>
            </a:r>
            <a:endParaRPr sz="1800"/>
          </a:p>
          <a:p>
            <a:pPr indent="0" lvl="0" marL="0" rtl="0">
              <a:spcBef>
                <a:spcPts val="1600"/>
              </a:spcBef>
              <a:spcAft>
                <a:spcPts val="0"/>
              </a:spcAft>
              <a:buNone/>
            </a:pPr>
            <a:r>
              <a:rPr lang="en" sz="1800"/>
              <a:t>Wind Speed: 145 MPH</a:t>
            </a:r>
            <a:endParaRPr sz="1800"/>
          </a:p>
          <a:p>
            <a:pPr indent="0" lvl="0" marL="0" rtl="0">
              <a:spcBef>
                <a:spcPts val="1600"/>
              </a:spcBef>
              <a:spcAft>
                <a:spcPts val="0"/>
              </a:spcAft>
              <a:buNone/>
            </a:pPr>
            <a:r>
              <a:rPr lang="en" sz="1800"/>
              <a:t>Damage: 38 Billion USD (2008)</a:t>
            </a:r>
            <a:endParaRPr sz="1800"/>
          </a:p>
          <a:p>
            <a:pPr indent="0" lvl="0" marL="0" rtl="0">
              <a:spcBef>
                <a:spcPts val="1600"/>
              </a:spcBef>
              <a:spcAft>
                <a:spcPts val="1600"/>
              </a:spcAft>
              <a:buNone/>
            </a:pPr>
            <a:r>
              <a:rPr lang="en" sz="1800"/>
              <a:t>Area Affected: South-Eastern USA</a:t>
            </a:r>
            <a:endParaRPr sz="1800"/>
          </a:p>
        </p:txBody>
      </p:sp>
      <p:pic>
        <p:nvPicPr>
          <p:cNvPr id="130" name="Shape 130"/>
          <p:cNvPicPr preferRelativeResize="0"/>
          <p:nvPr/>
        </p:nvPicPr>
        <p:blipFill>
          <a:blip r:embed="rId3">
            <a:alphaModFix/>
          </a:blip>
          <a:stretch>
            <a:fillRect/>
          </a:stretch>
        </p:blipFill>
        <p:spPr>
          <a:xfrm>
            <a:off x="4464000" y="1814925"/>
            <a:ext cx="3981450" cy="264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Disasters:</a:t>
            </a:r>
            <a:endParaRPr/>
          </a:p>
          <a:p>
            <a:pPr indent="0" lvl="0" marL="0">
              <a:spcBef>
                <a:spcPts val="0"/>
              </a:spcBef>
              <a:spcAft>
                <a:spcPts val="0"/>
              </a:spcAft>
              <a:buNone/>
            </a:pPr>
            <a:r>
              <a:rPr lang="en"/>
              <a:t>Conclusions</a:t>
            </a:r>
            <a:endParaRPr/>
          </a:p>
        </p:txBody>
      </p:sp>
      <p:sp>
        <p:nvSpPr>
          <p:cNvPr id="136" name="Shape 13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sz="1800"/>
              <a:t>When Airports Exist, People flee</a:t>
            </a:r>
            <a:endParaRPr sz="1800"/>
          </a:p>
          <a:p>
            <a:pPr indent="-342900" lvl="1" marL="914400" rtl="0">
              <a:lnSpc>
                <a:spcPct val="200000"/>
              </a:lnSpc>
              <a:spcBef>
                <a:spcPts val="0"/>
              </a:spcBef>
              <a:spcAft>
                <a:spcPts val="0"/>
              </a:spcAft>
              <a:buSzPts val="1800"/>
              <a:buChar char="○"/>
            </a:pPr>
            <a:r>
              <a:rPr lang="en" sz="1800"/>
              <a:t>IE: Hurricane Ike</a:t>
            </a:r>
            <a:endParaRPr sz="1800"/>
          </a:p>
          <a:p>
            <a:pPr indent="-342900" lvl="0" marL="457200" rtl="0">
              <a:lnSpc>
                <a:spcPct val="200000"/>
              </a:lnSpc>
              <a:spcBef>
                <a:spcPts val="0"/>
              </a:spcBef>
              <a:spcAft>
                <a:spcPts val="0"/>
              </a:spcAft>
              <a:buSzPts val="1800"/>
              <a:buChar char="●"/>
            </a:pPr>
            <a:r>
              <a:rPr lang="en" sz="1800"/>
              <a:t>When they don’t, they don’t</a:t>
            </a:r>
            <a:endParaRPr sz="1800"/>
          </a:p>
          <a:p>
            <a:pPr indent="-342900" lvl="1" marL="914400" rtl="0">
              <a:lnSpc>
                <a:spcPct val="200000"/>
              </a:lnSpc>
              <a:spcBef>
                <a:spcPts val="0"/>
              </a:spcBef>
              <a:spcAft>
                <a:spcPts val="0"/>
              </a:spcAft>
              <a:buSzPts val="1800"/>
              <a:buChar char="○"/>
            </a:pPr>
            <a:r>
              <a:rPr lang="en" sz="1800"/>
              <a:t>IE: Hurricane Katrina</a:t>
            </a:r>
            <a:endParaRPr sz="1800"/>
          </a:p>
          <a:p>
            <a:pPr indent="-342900" lvl="0" marL="457200">
              <a:lnSpc>
                <a:spcPct val="200000"/>
              </a:lnSpc>
              <a:spcBef>
                <a:spcPts val="0"/>
              </a:spcBef>
              <a:spcAft>
                <a:spcPts val="0"/>
              </a:spcAft>
              <a:buSzPts val="1800"/>
              <a:buChar char="●"/>
            </a:pPr>
            <a:r>
              <a:rPr lang="en" sz="1800"/>
              <a:t>Hurricanes have more effect than earthquakes, as they have longer ranging consequences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Terrorist Attacks</a:t>
            </a:r>
            <a:endParaRPr sz="3000"/>
          </a:p>
        </p:txBody>
      </p:sp>
      <p:sp>
        <p:nvSpPr>
          <p:cNvPr id="142" name="Shape 142"/>
          <p:cNvSpPr txBox="1"/>
          <p:nvPr/>
        </p:nvSpPr>
        <p:spPr>
          <a:xfrm>
            <a:off x="182325" y="1370325"/>
            <a:ext cx="8751600" cy="108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txBox="1"/>
          <p:nvPr/>
        </p:nvSpPr>
        <p:spPr>
          <a:xfrm>
            <a:off x="4722175" y="1302225"/>
            <a:ext cx="4443000" cy="377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t/>
            </a:r>
            <a:endParaRPr sz="1300"/>
          </a:p>
          <a:p>
            <a:pPr indent="0" lvl="0" marL="0">
              <a:spcBef>
                <a:spcPts val="0"/>
              </a:spcBef>
              <a:spcAft>
                <a:spcPts val="0"/>
              </a:spcAft>
              <a:buNone/>
            </a:pPr>
            <a:r>
              <a:rPr lang="en" sz="800">
                <a:solidFill>
                  <a:schemeClr val="dk2"/>
                </a:solidFill>
              </a:rPr>
              <a:t>Via </a:t>
            </a:r>
            <a:r>
              <a:rPr lang="en" sz="800">
                <a:solidFill>
                  <a:schemeClr val="dk2"/>
                </a:solidFill>
                <a:uFill>
                  <a:noFill/>
                </a:uFill>
                <a:hlinkClick r:id="rId3"/>
              </a:rPr>
              <a:t>www.history.com</a:t>
            </a:r>
            <a:endParaRPr sz="800">
              <a:solidFill>
                <a:schemeClr val="dk2"/>
              </a:solidFill>
            </a:endParaRPr>
          </a:p>
          <a:p>
            <a:pPr indent="0" lvl="0" marL="0">
              <a:spcBef>
                <a:spcPts val="0"/>
              </a:spcBef>
              <a:spcAft>
                <a:spcPts val="0"/>
              </a:spcAft>
              <a:buNone/>
            </a:pPr>
            <a:r>
              <a:t/>
            </a:r>
            <a:endParaRPr sz="800"/>
          </a:p>
          <a:p>
            <a:pPr indent="0" lvl="0" marL="0" rtl="0">
              <a:spcBef>
                <a:spcPts val="0"/>
              </a:spcBef>
              <a:spcAft>
                <a:spcPts val="0"/>
              </a:spcAft>
              <a:buNone/>
            </a:pPr>
            <a:r>
              <a:rPr lang="en" sz="1300">
                <a:solidFill>
                  <a:schemeClr val="dk2"/>
                </a:solidFill>
              </a:rPr>
              <a:t>Selection Criteria: Number of Deaths and Injuries</a:t>
            </a:r>
            <a:endParaRPr sz="1300">
              <a:solidFill>
                <a:schemeClr val="dk2"/>
              </a:solidFill>
            </a:endParaRPr>
          </a:p>
          <a:p>
            <a:pPr indent="0" lvl="0" marL="0" rtl="0">
              <a:spcBef>
                <a:spcPts val="0"/>
              </a:spcBef>
              <a:spcAft>
                <a:spcPts val="0"/>
              </a:spcAft>
              <a:buNone/>
            </a:pPr>
            <a:r>
              <a:t/>
            </a:r>
            <a:endParaRPr sz="1300">
              <a:solidFill>
                <a:schemeClr val="dk2"/>
              </a:solidFill>
            </a:endParaRPr>
          </a:p>
          <a:p>
            <a:pPr indent="0" lvl="0" marL="0" rtl="0">
              <a:spcBef>
                <a:spcPts val="0"/>
              </a:spcBef>
              <a:spcAft>
                <a:spcPts val="0"/>
              </a:spcAft>
              <a:buNone/>
            </a:pPr>
            <a:r>
              <a:t/>
            </a:r>
            <a:endParaRPr sz="1300">
              <a:solidFill>
                <a:schemeClr val="dk2"/>
              </a:solidFill>
            </a:endParaRPr>
          </a:p>
          <a:p>
            <a:pPr indent="0" lvl="0" marL="0" rtl="0">
              <a:spcBef>
                <a:spcPts val="0"/>
              </a:spcBef>
              <a:spcAft>
                <a:spcPts val="0"/>
              </a:spcAft>
              <a:buNone/>
            </a:pPr>
            <a:r>
              <a:rPr lang="en" sz="1300">
                <a:solidFill>
                  <a:schemeClr val="dk2"/>
                </a:solidFill>
              </a:rPr>
              <a:t>Attacks selected: </a:t>
            </a:r>
            <a:endParaRPr sz="1300">
              <a:solidFill>
                <a:schemeClr val="dk2"/>
              </a:solidFill>
            </a:endParaRPr>
          </a:p>
          <a:p>
            <a:pPr indent="-311150" lvl="0" marL="457200" rtl="0">
              <a:spcBef>
                <a:spcPts val="0"/>
              </a:spcBef>
              <a:spcAft>
                <a:spcPts val="0"/>
              </a:spcAft>
              <a:buClr>
                <a:schemeClr val="dk2"/>
              </a:buClr>
              <a:buSzPts val="1300"/>
              <a:buChar char="●"/>
            </a:pPr>
            <a:r>
              <a:rPr lang="en" sz="1300">
                <a:solidFill>
                  <a:schemeClr val="dk2"/>
                </a:solidFill>
              </a:rPr>
              <a:t>World Trade Center Bombing(1993)</a:t>
            </a:r>
            <a:endParaRPr sz="1300">
              <a:solidFill>
                <a:schemeClr val="dk2"/>
              </a:solidFill>
            </a:endParaRPr>
          </a:p>
          <a:p>
            <a:pPr indent="-311150" lvl="0" marL="457200" rtl="0">
              <a:spcBef>
                <a:spcPts val="0"/>
              </a:spcBef>
              <a:spcAft>
                <a:spcPts val="0"/>
              </a:spcAft>
              <a:buClr>
                <a:schemeClr val="dk2"/>
              </a:buClr>
              <a:buSzPts val="1300"/>
              <a:buChar char="●"/>
            </a:pPr>
            <a:r>
              <a:rPr lang="en" sz="1300">
                <a:solidFill>
                  <a:schemeClr val="dk2"/>
                </a:solidFill>
              </a:rPr>
              <a:t>Oklahoma City Bombing(1995)</a:t>
            </a:r>
            <a:endParaRPr sz="1300">
              <a:solidFill>
                <a:schemeClr val="dk2"/>
              </a:solidFill>
            </a:endParaRPr>
          </a:p>
          <a:p>
            <a:pPr indent="-311150" lvl="0" marL="457200" rtl="0">
              <a:spcBef>
                <a:spcPts val="0"/>
              </a:spcBef>
              <a:spcAft>
                <a:spcPts val="0"/>
              </a:spcAft>
              <a:buClr>
                <a:schemeClr val="dk2"/>
              </a:buClr>
              <a:buSzPts val="1300"/>
              <a:buChar char="●"/>
            </a:pPr>
            <a:r>
              <a:rPr lang="en" sz="1300">
                <a:solidFill>
                  <a:schemeClr val="dk2"/>
                </a:solidFill>
              </a:rPr>
              <a:t>9/11 attacks (2001)</a:t>
            </a:r>
            <a:endParaRPr sz="1300">
              <a:solidFill>
                <a:schemeClr val="dk2"/>
              </a:solidFill>
            </a:endParaRPr>
          </a:p>
          <a:p>
            <a:pPr indent="0" lvl="0" marL="0">
              <a:spcBef>
                <a:spcPts val="0"/>
              </a:spcBef>
              <a:spcAft>
                <a:spcPts val="0"/>
              </a:spcAft>
              <a:buNone/>
            </a:pPr>
            <a:r>
              <a:t/>
            </a:r>
            <a:endParaRPr sz="1300"/>
          </a:p>
        </p:txBody>
      </p:sp>
      <p:sp>
        <p:nvSpPr>
          <p:cNvPr id="144" name="Shape 144"/>
          <p:cNvSpPr txBox="1"/>
          <p:nvPr/>
        </p:nvSpPr>
        <p:spPr>
          <a:xfrm>
            <a:off x="105550" y="1370325"/>
            <a:ext cx="4011300" cy="363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300">
                <a:solidFill>
                  <a:schemeClr val="dk2"/>
                </a:solidFill>
              </a:rPr>
              <a:t>There were around 50 terrorist events that occured in the United State between 1990 and 2009.</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rPr lang="en" sz="1300">
                <a:solidFill>
                  <a:schemeClr val="dk2"/>
                </a:solidFill>
              </a:rPr>
              <a:t>We as human beings let the frequent attacks affect the decisions that we make. We tend to become more cautious about traveling by airplane and instead either in the attacked cities or drive around.</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t/>
            </a:r>
            <a:endParaRPr sz="1300">
              <a:solidFill>
                <a:schemeClr val="dk2"/>
              </a:solidFill>
            </a:endParaRPr>
          </a:p>
          <a:p>
            <a:pPr indent="0" lvl="0" marL="0">
              <a:spcBef>
                <a:spcPts val="0"/>
              </a:spcBef>
              <a:spcAft>
                <a:spcPts val="0"/>
              </a:spcAft>
              <a:buNone/>
            </a:pPr>
            <a:r>
              <a:rPr lang="en" sz="800">
                <a:solidFill>
                  <a:schemeClr val="dk2"/>
                </a:solidFill>
              </a:rPr>
              <a:t>   </a:t>
            </a:r>
            <a:r>
              <a:rPr lang="en" sz="800">
                <a:solidFill>
                  <a:schemeClr val="dk2"/>
                </a:solidFill>
              </a:rPr>
              <a:t>Via </a:t>
            </a:r>
            <a:r>
              <a:rPr lang="en" sz="800">
                <a:solidFill>
                  <a:schemeClr val="dk2"/>
                </a:solidFill>
              </a:rPr>
              <a:t>wikimedia</a:t>
            </a:r>
            <a:r>
              <a:rPr lang="en" sz="800">
                <a:solidFill>
                  <a:schemeClr val="dk2"/>
                </a:solidFill>
              </a:rPr>
              <a:t> commons</a:t>
            </a:r>
            <a:endParaRPr sz="800">
              <a:solidFill>
                <a:schemeClr val="dk2"/>
              </a:solidFill>
            </a:endParaRPr>
          </a:p>
          <a:p>
            <a:pPr indent="0" lvl="0" mar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145" name="Shape 145"/>
          <p:cNvPicPr preferRelativeResize="0"/>
          <p:nvPr/>
        </p:nvPicPr>
        <p:blipFill>
          <a:blip r:embed="rId4">
            <a:alphaModFix/>
          </a:blip>
          <a:stretch>
            <a:fillRect/>
          </a:stretch>
        </p:blipFill>
        <p:spPr>
          <a:xfrm>
            <a:off x="311725" y="2978250"/>
            <a:ext cx="3522125" cy="1814600"/>
          </a:xfrm>
          <a:prstGeom prst="rect">
            <a:avLst/>
          </a:prstGeom>
          <a:noFill/>
          <a:ln>
            <a:noFill/>
          </a:ln>
        </p:spPr>
      </p:pic>
      <p:pic>
        <p:nvPicPr>
          <p:cNvPr id="146" name="Shape 146"/>
          <p:cNvPicPr preferRelativeResize="0"/>
          <p:nvPr/>
        </p:nvPicPr>
        <p:blipFill>
          <a:blip r:embed="rId5">
            <a:alphaModFix/>
          </a:blip>
          <a:stretch>
            <a:fillRect/>
          </a:stretch>
        </p:blipFill>
        <p:spPr>
          <a:xfrm>
            <a:off x="4827800" y="1370326"/>
            <a:ext cx="3522126" cy="160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World Trade Center Bombing</a:t>
            </a:r>
            <a:endParaRPr/>
          </a:p>
        </p:txBody>
      </p:sp>
      <p:sp>
        <p:nvSpPr>
          <p:cNvPr id="152" name="Shape 152"/>
          <p:cNvSpPr txBox="1"/>
          <p:nvPr>
            <p:ph idx="1" type="body"/>
          </p:nvPr>
        </p:nvSpPr>
        <p:spPr>
          <a:xfrm>
            <a:off x="311700" y="1505700"/>
            <a:ext cx="39870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Quick Stats:</a:t>
            </a:r>
            <a:endParaRPr sz="1800"/>
          </a:p>
          <a:p>
            <a:pPr indent="0" lvl="0" marL="0" rtl="0">
              <a:spcBef>
                <a:spcPts val="1600"/>
              </a:spcBef>
              <a:spcAft>
                <a:spcPts val="0"/>
              </a:spcAft>
              <a:buNone/>
            </a:pPr>
            <a:r>
              <a:rPr lang="en" sz="1800"/>
              <a:t>Date: February 26,1993</a:t>
            </a:r>
            <a:endParaRPr sz="1800"/>
          </a:p>
          <a:p>
            <a:pPr indent="0" lvl="0" marL="0" rtl="0">
              <a:spcBef>
                <a:spcPts val="1600"/>
              </a:spcBef>
              <a:spcAft>
                <a:spcPts val="0"/>
              </a:spcAft>
              <a:buNone/>
            </a:pPr>
            <a:r>
              <a:rPr lang="en" sz="1800"/>
              <a:t>Category: Truck Bombing</a:t>
            </a:r>
            <a:endParaRPr sz="1800"/>
          </a:p>
          <a:p>
            <a:pPr indent="0" lvl="0" marL="0" rtl="0">
              <a:spcBef>
                <a:spcPts val="1600"/>
              </a:spcBef>
              <a:spcAft>
                <a:spcPts val="0"/>
              </a:spcAft>
              <a:buNone/>
            </a:pPr>
            <a:r>
              <a:rPr lang="en" sz="1800"/>
              <a:t>Damage: 6 deaths, 1042 injuries</a:t>
            </a:r>
            <a:endParaRPr sz="1800"/>
          </a:p>
          <a:p>
            <a:pPr indent="0" lvl="0" marL="0">
              <a:spcBef>
                <a:spcPts val="1600"/>
              </a:spcBef>
              <a:spcAft>
                <a:spcPts val="0"/>
              </a:spcAft>
              <a:buNone/>
            </a:pPr>
            <a:r>
              <a:rPr lang="en" sz="1800"/>
              <a:t>Area Affected: New York</a:t>
            </a:r>
            <a:endParaRPr sz="1800"/>
          </a:p>
          <a:p>
            <a:pPr indent="0" lvl="0" marL="0" rtl="0">
              <a:spcBef>
                <a:spcPts val="1600"/>
              </a:spcBef>
              <a:spcAft>
                <a:spcPts val="1600"/>
              </a:spcAft>
              <a:buNone/>
            </a:pPr>
            <a:r>
              <a:rPr lang="en" sz="1800"/>
              <a:t>Perpetrator:  Osama bin Laden's al-Qaeda organization</a:t>
            </a:r>
            <a:endParaRPr sz="1800"/>
          </a:p>
        </p:txBody>
      </p:sp>
      <p:pic>
        <p:nvPicPr>
          <p:cNvPr id="153" name="Shape 153"/>
          <p:cNvPicPr preferRelativeResize="0"/>
          <p:nvPr/>
        </p:nvPicPr>
        <p:blipFill>
          <a:blip r:embed="rId3">
            <a:alphaModFix/>
          </a:blip>
          <a:stretch>
            <a:fillRect/>
          </a:stretch>
        </p:blipFill>
        <p:spPr>
          <a:xfrm>
            <a:off x="3680125" y="1582150"/>
            <a:ext cx="2709150" cy="1541975"/>
          </a:xfrm>
          <a:prstGeom prst="rect">
            <a:avLst/>
          </a:prstGeom>
          <a:noFill/>
          <a:ln>
            <a:noFill/>
          </a:ln>
        </p:spPr>
      </p:pic>
      <p:pic>
        <p:nvPicPr>
          <p:cNvPr id="154" name="Shape 154"/>
          <p:cNvPicPr preferRelativeResize="0"/>
          <p:nvPr/>
        </p:nvPicPr>
        <p:blipFill>
          <a:blip r:embed="rId4">
            <a:alphaModFix/>
          </a:blip>
          <a:stretch>
            <a:fillRect/>
          </a:stretch>
        </p:blipFill>
        <p:spPr>
          <a:xfrm>
            <a:off x="6434850" y="1582150"/>
            <a:ext cx="2709151" cy="1541975"/>
          </a:xfrm>
          <a:prstGeom prst="rect">
            <a:avLst/>
          </a:prstGeom>
          <a:noFill/>
          <a:ln>
            <a:noFill/>
          </a:ln>
        </p:spPr>
      </p:pic>
      <p:pic>
        <p:nvPicPr>
          <p:cNvPr id="155" name="Shape 155"/>
          <p:cNvPicPr preferRelativeResize="0"/>
          <p:nvPr/>
        </p:nvPicPr>
        <p:blipFill>
          <a:blip r:embed="rId5">
            <a:alphaModFix/>
          </a:blip>
          <a:stretch>
            <a:fillRect/>
          </a:stretch>
        </p:blipFill>
        <p:spPr>
          <a:xfrm>
            <a:off x="3901674" y="3385100"/>
            <a:ext cx="2266050" cy="1584875"/>
          </a:xfrm>
          <a:prstGeom prst="rect">
            <a:avLst/>
          </a:prstGeom>
          <a:noFill/>
          <a:ln>
            <a:noFill/>
          </a:ln>
        </p:spPr>
      </p:pic>
      <p:pic>
        <p:nvPicPr>
          <p:cNvPr id="156" name="Shape 156"/>
          <p:cNvPicPr preferRelativeResize="0"/>
          <p:nvPr/>
        </p:nvPicPr>
        <p:blipFill>
          <a:blip r:embed="rId6">
            <a:alphaModFix/>
          </a:blip>
          <a:stretch>
            <a:fillRect/>
          </a:stretch>
        </p:blipFill>
        <p:spPr>
          <a:xfrm>
            <a:off x="6612162" y="3385100"/>
            <a:ext cx="2354525" cy="1584886"/>
          </a:xfrm>
          <a:prstGeom prst="rect">
            <a:avLst/>
          </a:prstGeom>
          <a:noFill/>
          <a:ln>
            <a:noFill/>
          </a:ln>
        </p:spPr>
      </p:pic>
      <p:sp>
        <p:nvSpPr>
          <p:cNvPr id="157" name="Shape 157"/>
          <p:cNvSpPr txBox="1"/>
          <p:nvPr/>
        </p:nvSpPr>
        <p:spPr>
          <a:xfrm>
            <a:off x="4509800" y="1328650"/>
            <a:ext cx="3833700" cy="253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Trends out of New York</a:t>
            </a:r>
            <a:endParaRPr/>
          </a:p>
        </p:txBody>
      </p:sp>
      <p:sp>
        <p:nvSpPr>
          <p:cNvPr id="158" name="Shape 158"/>
          <p:cNvSpPr txBox="1"/>
          <p:nvPr/>
        </p:nvSpPr>
        <p:spPr>
          <a:xfrm>
            <a:off x="4863500" y="3089250"/>
            <a:ext cx="3126300" cy="18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Trends domestically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Oklahoma City Bombing</a:t>
            </a:r>
            <a:endParaRPr/>
          </a:p>
        </p:txBody>
      </p:sp>
      <p:sp>
        <p:nvSpPr>
          <p:cNvPr id="164" name="Shape 16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Quick Stats:</a:t>
            </a:r>
            <a:endParaRPr sz="1800"/>
          </a:p>
          <a:p>
            <a:pPr indent="0" lvl="0" marL="0">
              <a:spcBef>
                <a:spcPts val="1600"/>
              </a:spcBef>
              <a:spcAft>
                <a:spcPts val="0"/>
              </a:spcAft>
              <a:buNone/>
            </a:pPr>
            <a:r>
              <a:rPr lang="en" sz="1800"/>
              <a:t>Date: April 19, 1995</a:t>
            </a:r>
            <a:endParaRPr sz="1800"/>
          </a:p>
          <a:p>
            <a:pPr indent="0" lvl="0" marL="0">
              <a:spcBef>
                <a:spcPts val="1600"/>
              </a:spcBef>
              <a:spcAft>
                <a:spcPts val="0"/>
              </a:spcAft>
              <a:buNone/>
            </a:pPr>
            <a:r>
              <a:rPr lang="en" sz="1800"/>
              <a:t>Category: Truck Bombing, Domestic Terrorism</a:t>
            </a:r>
            <a:endParaRPr sz="1800"/>
          </a:p>
          <a:p>
            <a:pPr indent="0" lvl="0" marL="0">
              <a:spcBef>
                <a:spcPts val="1600"/>
              </a:spcBef>
              <a:spcAft>
                <a:spcPts val="0"/>
              </a:spcAft>
              <a:buNone/>
            </a:pPr>
            <a:r>
              <a:rPr lang="en" sz="1800"/>
              <a:t>Damage: 168 deaths, 680+ injuries</a:t>
            </a:r>
            <a:endParaRPr sz="1800"/>
          </a:p>
          <a:p>
            <a:pPr indent="0" lvl="0" marL="0">
              <a:spcBef>
                <a:spcPts val="1600"/>
              </a:spcBef>
              <a:spcAft>
                <a:spcPts val="0"/>
              </a:spcAft>
              <a:buNone/>
            </a:pPr>
            <a:r>
              <a:rPr lang="en" sz="1800"/>
              <a:t>Area Affected: Oklahoma City</a:t>
            </a:r>
            <a:endParaRPr sz="1800"/>
          </a:p>
          <a:p>
            <a:pPr indent="0" lvl="0" marL="0">
              <a:spcBef>
                <a:spcPts val="1600"/>
              </a:spcBef>
              <a:spcAft>
                <a:spcPts val="0"/>
              </a:spcAft>
              <a:buNone/>
            </a:pPr>
            <a:r>
              <a:rPr lang="en" sz="1800"/>
              <a:t>Perpetrator: </a:t>
            </a:r>
            <a:r>
              <a:rPr lang="en" sz="1050">
                <a:solidFill>
                  <a:srgbClr val="222222"/>
                </a:solidFill>
                <a:highlight>
                  <a:srgbClr val="FFFFFF"/>
                </a:highlight>
                <a:latin typeface="Arial"/>
                <a:ea typeface="Arial"/>
                <a:cs typeface="Arial"/>
                <a:sym typeface="Arial"/>
              </a:rPr>
              <a:t> </a:t>
            </a:r>
            <a:r>
              <a:rPr lang="en" sz="1800"/>
              <a:t>Timothy McVeigh</a:t>
            </a:r>
            <a:endParaRPr sz="1800"/>
          </a:p>
          <a:p>
            <a:pPr indent="0" lvl="0" marL="0" rtl="0">
              <a:spcBef>
                <a:spcPts val="1600"/>
              </a:spcBef>
              <a:spcAft>
                <a:spcPts val="1600"/>
              </a:spcAft>
              <a:buNone/>
            </a:pPr>
            <a:r>
              <a:t/>
            </a:r>
            <a:endParaRPr sz="1800"/>
          </a:p>
        </p:txBody>
      </p:sp>
      <p:pic>
        <p:nvPicPr>
          <p:cNvPr id="165" name="Shape 165"/>
          <p:cNvPicPr preferRelativeResize="0"/>
          <p:nvPr/>
        </p:nvPicPr>
        <p:blipFill>
          <a:blip r:embed="rId3">
            <a:alphaModFix/>
          </a:blip>
          <a:stretch>
            <a:fillRect/>
          </a:stretch>
        </p:blipFill>
        <p:spPr>
          <a:xfrm>
            <a:off x="5260825" y="1267800"/>
            <a:ext cx="3014275" cy="1967050"/>
          </a:xfrm>
          <a:prstGeom prst="rect">
            <a:avLst/>
          </a:prstGeom>
          <a:noFill/>
          <a:ln>
            <a:noFill/>
          </a:ln>
        </p:spPr>
      </p:pic>
      <p:pic>
        <p:nvPicPr>
          <p:cNvPr id="166" name="Shape 166"/>
          <p:cNvPicPr preferRelativeResize="0"/>
          <p:nvPr/>
        </p:nvPicPr>
        <p:blipFill>
          <a:blip r:embed="rId4">
            <a:alphaModFix/>
          </a:blip>
          <a:stretch>
            <a:fillRect/>
          </a:stretch>
        </p:blipFill>
        <p:spPr>
          <a:xfrm>
            <a:off x="5260822" y="3185630"/>
            <a:ext cx="3014275" cy="1957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9/11 attacks</a:t>
            </a:r>
            <a:endParaRPr/>
          </a:p>
        </p:txBody>
      </p:sp>
      <p:sp>
        <p:nvSpPr>
          <p:cNvPr id="172" name="Shape 17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Quick Stats:</a:t>
            </a:r>
            <a:endParaRPr sz="1800"/>
          </a:p>
          <a:p>
            <a:pPr indent="0" lvl="0" marL="0" rtl="0">
              <a:spcBef>
                <a:spcPts val="1600"/>
              </a:spcBef>
              <a:spcAft>
                <a:spcPts val="0"/>
              </a:spcAft>
              <a:buNone/>
            </a:pPr>
            <a:r>
              <a:rPr lang="en" sz="1800"/>
              <a:t>Date: September 11, 2001</a:t>
            </a:r>
            <a:endParaRPr sz="1800"/>
          </a:p>
          <a:p>
            <a:pPr indent="0" lvl="0" marL="0" rtl="0">
              <a:spcBef>
                <a:spcPts val="1600"/>
              </a:spcBef>
              <a:spcAft>
                <a:spcPts val="0"/>
              </a:spcAft>
              <a:buNone/>
            </a:pPr>
            <a:r>
              <a:rPr lang="en" sz="1800"/>
              <a:t>Category: Aircraft Hijacking, Suicide Attacks</a:t>
            </a:r>
            <a:endParaRPr sz="1800"/>
          </a:p>
          <a:p>
            <a:pPr indent="0" lvl="0" marL="0" rtl="0">
              <a:spcBef>
                <a:spcPts val="1600"/>
              </a:spcBef>
              <a:spcAft>
                <a:spcPts val="0"/>
              </a:spcAft>
              <a:buNone/>
            </a:pPr>
            <a:r>
              <a:rPr lang="en" sz="1800"/>
              <a:t>Damage: 2996 deaths, 6000+ injuries</a:t>
            </a:r>
            <a:endParaRPr sz="1800"/>
          </a:p>
          <a:p>
            <a:pPr indent="0" lvl="0" marL="0" rtl="0">
              <a:spcBef>
                <a:spcPts val="1600"/>
              </a:spcBef>
              <a:spcAft>
                <a:spcPts val="0"/>
              </a:spcAft>
              <a:buNone/>
            </a:pPr>
            <a:r>
              <a:rPr lang="en" sz="1800"/>
              <a:t>Area Affected: New York</a:t>
            </a:r>
            <a:endParaRPr sz="1800"/>
          </a:p>
          <a:p>
            <a:pPr indent="0" lvl="0" marL="0" rtl="0">
              <a:spcBef>
                <a:spcPts val="1600"/>
              </a:spcBef>
              <a:spcAft>
                <a:spcPts val="1600"/>
              </a:spcAft>
              <a:buNone/>
            </a:pPr>
            <a:r>
              <a:rPr lang="en" sz="1800"/>
              <a:t>Perpetrator: </a:t>
            </a:r>
            <a:r>
              <a:rPr lang="en" sz="1050">
                <a:solidFill>
                  <a:srgbClr val="222222"/>
                </a:solidFill>
                <a:highlight>
                  <a:srgbClr val="FFFFFF"/>
                </a:highlight>
                <a:latin typeface="Arial"/>
                <a:ea typeface="Arial"/>
                <a:cs typeface="Arial"/>
                <a:sym typeface="Arial"/>
              </a:rPr>
              <a:t> </a:t>
            </a:r>
            <a:r>
              <a:rPr lang="en" sz="1800"/>
              <a:t>Osama bin Laden's al-Qaeda organization</a:t>
            </a:r>
            <a:endParaRPr sz="1800"/>
          </a:p>
        </p:txBody>
      </p:sp>
      <p:pic>
        <p:nvPicPr>
          <p:cNvPr id="173" name="Shape 173"/>
          <p:cNvPicPr preferRelativeResize="0"/>
          <p:nvPr/>
        </p:nvPicPr>
        <p:blipFill>
          <a:blip r:embed="rId3">
            <a:alphaModFix/>
          </a:blip>
          <a:stretch>
            <a:fillRect/>
          </a:stretch>
        </p:blipFill>
        <p:spPr>
          <a:xfrm>
            <a:off x="4178875" y="1543913"/>
            <a:ext cx="2248500" cy="1517200"/>
          </a:xfrm>
          <a:prstGeom prst="rect">
            <a:avLst/>
          </a:prstGeom>
          <a:noFill/>
          <a:ln>
            <a:noFill/>
          </a:ln>
        </p:spPr>
      </p:pic>
      <p:pic>
        <p:nvPicPr>
          <p:cNvPr id="174" name="Shape 174"/>
          <p:cNvPicPr preferRelativeResize="0"/>
          <p:nvPr/>
        </p:nvPicPr>
        <p:blipFill>
          <a:blip r:embed="rId4">
            <a:alphaModFix/>
          </a:blip>
          <a:stretch>
            <a:fillRect/>
          </a:stretch>
        </p:blipFill>
        <p:spPr>
          <a:xfrm>
            <a:off x="6666779" y="1543925"/>
            <a:ext cx="2407596" cy="1593625"/>
          </a:xfrm>
          <a:prstGeom prst="rect">
            <a:avLst/>
          </a:prstGeom>
          <a:noFill/>
          <a:ln>
            <a:noFill/>
          </a:ln>
        </p:spPr>
      </p:pic>
      <p:pic>
        <p:nvPicPr>
          <p:cNvPr id="175" name="Shape 175"/>
          <p:cNvPicPr preferRelativeResize="0"/>
          <p:nvPr/>
        </p:nvPicPr>
        <p:blipFill>
          <a:blip r:embed="rId5">
            <a:alphaModFix/>
          </a:blip>
          <a:stretch>
            <a:fillRect/>
          </a:stretch>
        </p:blipFill>
        <p:spPr>
          <a:xfrm>
            <a:off x="4149125" y="3356475"/>
            <a:ext cx="2307975" cy="1645175"/>
          </a:xfrm>
          <a:prstGeom prst="rect">
            <a:avLst/>
          </a:prstGeom>
          <a:noFill/>
          <a:ln>
            <a:noFill/>
          </a:ln>
        </p:spPr>
      </p:pic>
      <p:pic>
        <p:nvPicPr>
          <p:cNvPr id="176" name="Shape 176"/>
          <p:cNvPicPr preferRelativeResize="0"/>
          <p:nvPr/>
        </p:nvPicPr>
        <p:blipFill>
          <a:blip r:embed="rId6">
            <a:alphaModFix/>
          </a:blip>
          <a:stretch>
            <a:fillRect/>
          </a:stretch>
        </p:blipFill>
        <p:spPr>
          <a:xfrm>
            <a:off x="6766395" y="3375037"/>
            <a:ext cx="2307975" cy="1608063"/>
          </a:xfrm>
          <a:prstGeom prst="rect">
            <a:avLst/>
          </a:prstGeom>
          <a:noFill/>
          <a:ln>
            <a:noFill/>
          </a:ln>
        </p:spPr>
      </p:pic>
      <p:sp>
        <p:nvSpPr>
          <p:cNvPr id="177" name="Shape 177"/>
          <p:cNvSpPr txBox="1"/>
          <p:nvPr/>
        </p:nvSpPr>
        <p:spPr>
          <a:xfrm>
            <a:off x="5481475" y="1251025"/>
            <a:ext cx="2450400" cy="16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Trends out of New York</a:t>
            </a:r>
            <a:endParaRPr/>
          </a:p>
        </p:txBody>
      </p:sp>
      <p:sp>
        <p:nvSpPr>
          <p:cNvPr id="178" name="Shape 178"/>
          <p:cNvSpPr txBox="1"/>
          <p:nvPr/>
        </p:nvSpPr>
        <p:spPr>
          <a:xfrm>
            <a:off x="5629325" y="3018500"/>
            <a:ext cx="2429100" cy="25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Trends domestically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9/11 attacks</a:t>
            </a:r>
            <a:endParaRPr/>
          </a:p>
        </p:txBody>
      </p:sp>
      <p:sp>
        <p:nvSpPr>
          <p:cNvPr id="184" name="Shape 18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Quick Stats:</a:t>
            </a:r>
            <a:endParaRPr sz="1800"/>
          </a:p>
          <a:p>
            <a:pPr indent="0" lvl="0" marL="0">
              <a:spcBef>
                <a:spcPts val="1600"/>
              </a:spcBef>
              <a:spcAft>
                <a:spcPts val="0"/>
              </a:spcAft>
              <a:buNone/>
            </a:pPr>
            <a:r>
              <a:rPr lang="en" sz="1800"/>
              <a:t>Date: September 11, 2001</a:t>
            </a:r>
            <a:endParaRPr sz="1800"/>
          </a:p>
          <a:p>
            <a:pPr indent="0" lvl="0" marL="0">
              <a:spcBef>
                <a:spcPts val="1600"/>
              </a:spcBef>
              <a:spcAft>
                <a:spcPts val="0"/>
              </a:spcAft>
              <a:buNone/>
            </a:pPr>
            <a:r>
              <a:rPr lang="en" sz="1800"/>
              <a:t>Category: Aircraft Hijacking, Suicide Attacks</a:t>
            </a:r>
            <a:endParaRPr sz="1800"/>
          </a:p>
          <a:p>
            <a:pPr indent="0" lvl="0" marL="0">
              <a:spcBef>
                <a:spcPts val="1600"/>
              </a:spcBef>
              <a:spcAft>
                <a:spcPts val="0"/>
              </a:spcAft>
              <a:buNone/>
            </a:pPr>
            <a:r>
              <a:rPr lang="en" sz="1800"/>
              <a:t>Damage: 2996 deaths, 6000+ injuries</a:t>
            </a:r>
            <a:endParaRPr sz="1800"/>
          </a:p>
          <a:p>
            <a:pPr indent="0" lvl="0" marL="0">
              <a:spcBef>
                <a:spcPts val="1600"/>
              </a:spcBef>
              <a:spcAft>
                <a:spcPts val="0"/>
              </a:spcAft>
              <a:buNone/>
            </a:pPr>
            <a:r>
              <a:rPr lang="en" sz="1800"/>
              <a:t>Area Affected: New York</a:t>
            </a:r>
            <a:endParaRPr sz="1800"/>
          </a:p>
          <a:p>
            <a:pPr indent="0" lvl="0" marL="0" rtl="0">
              <a:spcBef>
                <a:spcPts val="1600"/>
              </a:spcBef>
              <a:spcAft>
                <a:spcPts val="1600"/>
              </a:spcAft>
              <a:buNone/>
            </a:pPr>
            <a:r>
              <a:rPr lang="en" sz="1800"/>
              <a:t>Perpetrator: </a:t>
            </a:r>
            <a:r>
              <a:rPr lang="en" sz="1050">
                <a:solidFill>
                  <a:srgbClr val="222222"/>
                </a:solidFill>
                <a:highlight>
                  <a:schemeClr val="lt1"/>
                </a:highlight>
                <a:latin typeface="Arial"/>
                <a:ea typeface="Arial"/>
                <a:cs typeface="Arial"/>
                <a:sym typeface="Arial"/>
              </a:rPr>
              <a:t> </a:t>
            </a:r>
            <a:r>
              <a:rPr lang="en" sz="1800"/>
              <a:t>Osama bin Laden's al-Qaeda organization</a:t>
            </a:r>
            <a:endParaRPr sz="1800"/>
          </a:p>
        </p:txBody>
      </p:sp>
      <p:pic>
        <p:nvPicPr>
          <p:cNvPr id="185" name="Shape 185"/>
          <p:cNvPicPr preferRelativeResize="0"/>
          <p:nvPr/>
        </p:nvPicPr>
        <p:blipFill>
          <a:blip r:embed="rId3">
            <a:alphaModFix/>
          </a:blip>
          <a:stretch>
            <a:fillRect/>
          </a:stretch>
        </p:blipFill>
        <p:spPr>
          <a:xfrm>
            <a:off x="5287775" y="1571750"/>
            <a:ext cx="2802375" cy="1915500"/>
          </a:xfrm>
          <a:prstGeom prst="rect">
            <a:avLst/>
          </a:prstGeom>
          <a:noFill/>
          <a:ln>
            <a:noFill/>
          </a:ln>
        </p:spPr>
      </p:pic>
      <p:pic>
        <p:nvPicPr>
          <p:cNvPr id="186" name="Shape 186"/>
          <p:cNvPicPr preferRelativeResize="0"/>
          <p:nvPr/>
        </p:nvPicPr>
        <p:blipFill>
          <a:blip r:embed="rId4">
            <a:alphaModFix/>
          </a:blip>
          <a:stretch>
            <a:fillRect/>
          </a:stretch>
        </p:blipFill>
        <p:spPr>
          <a:xfrm>
            <a:off x="4311600" y="3397625"/>
            <a:ext cx="2391324" cy="1915500"/>
          </a:xfrm>
          <a:prstGeom prst="rect">
            <a:avLst/>
          </a:prstGeom>
          <a:noFill/>
          <a:ln>
            <a:noFill/>
          </a:ln>
        </p:spPr>
      </p:pic>
      <p:pic>
        <p:nvPicPr>
          <p:cNvPr id="187" name="Shape 187"/>
          <p:cNvPicPr preferRelativeResize="0"/>
          <p:nvPr/>
        </p:nvPicPr>
        <p:blipFill>
          <a:blip r:embed="rId5">
            <a:alphaModFix/>
          </a:blip>
          <a:stretch>
            <a:fillRect/>
          </a:stretch>
        </p:blipFill>
        <p:spPr>
          <a:xfrm>
            <a:off x="6829675" y="3397632"/>
            <a:ext cx="2314325" cy="1853830"/>
          </a:xfrm>
          <a:prstGeom prst="rect">
            <a:avLst/>
          </a:prstGeom>
          <a:noFill/>
          <a:ln>
            <a:noFill/>
          </a:ln>
        </p:spPr>
      </p:pic>
      <p:sp>
        <p:nvSpPr>
          <p:cNvPr id="188" name="Shape 188"/>
          <p:cNvSpPr txBox="1"/>
          <p:nvPr/>
        </p:nvSpPr>
        <p:spPr>
          <a:xfrm>
            <a:off x="5273125" y="1223025"/>
            <a:ext cx="3559200" cy="11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Trends domestically around years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Terrorism</a:t>
            </a:r>
            <a:r>
              <a:rPr lang="en"/>
              <a:t>:</a:t>
            </a:r>
            <a:endParaRPr/>
          </a:p>
          <a:p>
            <a:pPr indent="0" lvl="0" marL="0" rtl="0">
              <a:spcBef>
                <a:spcPts val="0"/>
              </a:spcBef>
              <a:spcAft>
                <a:spcPts val="0"/>
              </a:spcAft>
              <a:buNone/>
            </a:pPr>
            <a:r>
              <a:rPr lang="en"/>
              <a:t>Conclusions</a:t>
            </a:r>
            <a:endParaRPr/>
          </a:p>
        </p:txBody>
      </p:sp>
      <p:sp>
        <p:nvSpPr>
          <p:cNvPr id="194" name="Shape 19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sz="1800"/>
              <a:t>When the attacks are International</a:t>
            </a:r>
            <a:endParaRPr sz="1800"/>
          </a:p>
          <a:p>
            <a:pPr indent="-342900" lvl="1" marL="914400" rtl="0">
              <a:lnSpc>
                <a:spcPct val="200000"/>
              </a:lnSpc>
              <a:spcBef>
                <a:spcPts val="0"/>
              </a:spcBef>
              <a:spcAft>
                <a:spcPts val="0"/>
              </a:spcAft>
              <a:buSzPts val="1800"/>
              <a:buChar char="○"/>
            </a:pPr>
            <a:r>
              <a:rPr lang="en" sz="1800"/>
              <a:t>People fly less</a:t>
            </a:r>
            <a:endParaRPr sz="1800"/>
          </a:p>
          <a:p>
            <a:pPr indent="-342900" lvl="0" marL="457200" rtl="0">
              <a:lnSpc>
                <a:spcPct val="200000"/>
              </a:lnSpc>
              <a:spcBef>
                <a:spcPts val="0"/>
              </a:spcBef>
              <a:spcAft>
                <a:spcPts val="0"/>
              </a:spcAft>
              <a:buSzPts val="1800"/>
              <a:buChar char="●"/>
            </a:pPr>
            <a:r>
              <a:rPr lang="en" sz="1800"/>
              <a:t>When the attacks involve planes</a:t>
            </a:r>
            <a:endParaRPr sz="1800"/>
          </a:p>
          <a:p>
            <a:pPr indent="-342900" lvl="1" marL="914400" rtl="0">
              <a:lnSpc>
                <a:spcPct val="200000"/>
              </a:lnSpc>
              <a:spcBef>
                <a:spcPts val="0"/>
              </a:spcBef>
              <a:spcAft>
                <a:spcPts val="0"/>
              </a:spcAft>
              <a:buSzPts val="1800"/>
              <a:buChar char="○"/>
            </a:pPr>
            <a:r>
              <a:rPr lang="en" sz="1800"/>
              <a:t>People fly less</a:t>
            </a:r>
            <a:endParaRPr sz="1800"/>
          </a:p>
          <a:p>
            <a:pPr indent="-342900" lvl="2" marL="1371600" rtl="0">
              <a:lnSpc>
                <a:spcPct val="200000"/>
              </a:lnSpc>
              <a:spcBef>
                <a:spcPts val="0"/>
              </a:spcBef>
              <a:spcAft>
                <a:spcPts val="0"/>
              </a:spcAft>
              <a:buSzPts val="1800"/>
              <a:buChar char="■"/>
            </a:pPr>
            <a:r>
              <a:rPr lang="en" sz="1800"/>
              <a:t>Cumulative!</a:t>
            </a:r>
            <a:endParaRPr sz="1800"/>
          </a:p>
          <a:p>
            <a:pPr indent="-342900" lvl="0" marL="457200" rtl="0">
              <a:lnSpc>
                <a:spcPct val="200000"/>
              </a:lnSpc>
              <a:spcBef>
                <a:spcPts val="0"/>
              </a:spcBef>
              <a:spcAft>
                <a:spcPts val="0"/>
              </a:spcAft>
              <a:buSzPts val="1800"/>
              <a:buChar char="●"/>
            </a:pPr>
            <a:r>
              <a:rPr lang="en" sz="1800"/>
              <a:t>When the attacks are domestic</a:t>
            </a:r>
            <a:endParaRPr sz="1800"/>
          </a:p>
          <a:p>
            <a:pPr indent="-342900" lvl="1" marL="914400" rtl="0">
              <a:lnSpc>
                <a:spcPct val="200000"/>
              </a:lnSpc>
              <a:spcBef>
                <a:spcPts val="0"/>
              </a:spcBef>
              <a:spcAft>
                <a:spcPts val="0"/>
              </a:spcAft>
              <a:buSzPts val="1800"/>
              <a:buChar char="○"/>
            </a:pPr>
            <a:r>
              <a:rPr lang="en" sz="1800"/>
              <a:t>There is no effect on flying</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675" y="798600"/>
            <a:ext cx="6546300" cy="3546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Trends in Popular Destinations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10 Destinations with most Passengers</a:t>
            </a:r>
            <a:endParaRPr/>
          </a:p>
        </p:txBody>
      </p:sp>
      <p:pic>
        <p:nvPicPr>
          <p:cNvPr id="205" name="Shape 205"/>
          <p:cNvPicPr preferRelativeResize="0"/>
          <p:nvPr/>
        </p:nvPicPr>
        <p:blipFill>
          <a:blip r:embed="rId3">
            <a:alphaModFix/>
          </a:blip>
          <a:stretch>
            <a:fillRect/>
          </a:stretch>
        </p:blipFill>
        <p:spPr>
          <a:xfrm>
            <a:off x="603025" y="1341400"/>
            <a:ext cx="7937999" cy="3714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1930500"/>
            <a:ext cx="8520600" cy="128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Database:</a:t>
            </a:r>
            <a:endParaRPr/>
          </a:p>
          <a:p>
            <a:pPr indent="0" lvl="0" marL="0">
              <a:spcBef>
                <a:spcPts val="0"/>
              </a:spcBef>
              <a:spcAft>
                <a:spcPts val="0"/>
              </a:spcAft>
              <a:buNone/>
            </a:pPr>
            <a:r>
              <a:rPr lang="en"/>
              <a:t>US Domestic Flights 1990 to 2009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361950" y="52774"/>
            <a:ext cx="8420100" cy="503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10 Origins with most Population</a:t>
            </a:r>
            <a:endParaRPr/>
          </a:p>
        </p:txBody>
      </p:sp>
      <p:pic>
        <p:nvPicPr>
          <p:cNvPr id="216" name="Shape 216"/>
          <p:cNvPicPr preferRelativeResize="0"/>
          <p:nvPr/>
        </p:nvPicPr>
        <p:blipFill>
          <a:blip r:embed="rId3">
            <a:alphaModFix/>
          </a:blip>
          <a:stretch>
            <a:fillRect/>
          </a:stretch>
        </p:blipFill>
        <p:spPr>
          <a:xfrm>
            <a:off x="1348325" y="1295950"/>
            <a:ext cx="6447350" cy="3771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121500" y="67500"/>
            <a:ext cx="8572502" cy="5222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25" y="151275"/>
            <a:ext cx="8520600" cy="97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Relation of Total Passengers Number and Months from 1990 to 2009</a:t>
            </a:r>
            <a:endParaRPr/>
          </a:p>
        </p:txBody>
      </p:sp>
      <p:pic>
        <p:nvPicPr>
          <p:cNvPr id="227" name="Shape 227"/>
          <p:cNvPicPr preferRelativeResize="0"/>
          <p:nvPr/>
        </p:nvPicPr>
        <p:blipFill>
          <a:blip r:embed="rId3">
            <a:alphaModFix/>
          </a:blip>
          <a:stretch>
            <a:fillRect/>
          </a:stretch>
        </p:blipFill>
        <p:spPr>
          <a:xfrm>
            <a:off x="483925" y="1630000"/>
            <a:ext cx="8176202" cy="29934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Popular Travel Cities during Holidays </a:t>
            </a:r>
            <a:endParaRPr/>
          </a:p>
        </p:txBody>
      </p:sp>
      <p:sp>
        <p:nvSpPr>
          <p:cNvPr id="233" name="Shape 233"/>
          <p:cNvSpPr txBox="1"/>
          <p:nvPr>
            <p:ph idx="1" type="body"/>
          </p:nvPr>
        </p:nvSpPr>
        <p:spPr>
          <a:xfrm>
            <a:off x="176475" y="1312375"/>
            <a:ext cx="3012900" cy="38310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None/>
            </a:pPr>
            <a:r>
              <a:rPr lang="en" sz="1400"/>
              <a:t>Top popular cities in </a:t>
            </a:r>
            <a:r>
              <a:rPr b="1" lang="en" sz="1400"/>
              <a:t>all holidays</a:t>
            </a:r>
            <a:r>
              <a:rPr lang="en" sz="1400"/>
              <a:t>:</a:t>
            </a:r>
            <a:endParaRPr sz="1400"/>
          </a:p>
          <a:p>
            <a:pPr indent="0" lvl="0" marL="0" rtl="0">
              <a:lnSpc>
                <a:spcPct val="115000"/>
              </a:lnSpc>
              <a:spcBef>
                <a:spcPts val="0"/>
              </a:spcBef>
              <a:spcAft>
                <a:spcPts val="0"/>
              </a:spcAft>
              <a:buNone/>
            </a:pPr>
            <a:r>
              <a:rPr lang="en"/>
              <a:t>Atlanta; Dallas; New York; Houston; Detroit; Minneapolis; Washington, DC; Charlotte; Los Angeles.</a:t>
            </a:r>
            <a:endParaRPr/>
          </a:p>
          <a:p>
            <a:pPr indent="0" lvl="0" marL="0">
              <a:lnSpc>
                <a:spcPct val="115000"/>
              </a:lnSpc>
              <a:spcBef>
                <a:spcPts val="0"/>
              </a:spcBef>
              <a:spcAft>
                <a:spcPts val="0"/>
              </a:spcAft>
              <a:buNone/>
            </a:pPr>
            <a:r>
              <a:t/>
            </a:r>
            <a:endParaRPr/>
          </a:p>
          <a:p>
            <a:pPr indent="0" lvl="0" marL="0">
              <a:lnSpc>
                <a:spcPct val="115000"/>
              </a:lnSpc>
              <a:spcBef>
                <a:spcPts val="0"/>
              </a:spcBef>
              <a:spcAft>
                <a:spcPts val="0"/>
              </a:spcAft>
              <a:buNone/>
            </a:pPr>
            <a:r>
              <a:rPr lang="en" sz="1400"/>
              <a:t>Hot cities in </a:t>
            </a:r>
            <a:r>
              <a:rPr b="1" lang="en" sz="1400"/>
              <a:t>Spring break</a:t>
            </a:r>
            <a:r>
              <a:rPr lang="en" sz="1400"/>
              <a:t>:</a:t>
            </a:r>
            <a:endParaRPr sz="1400"/>
          </a:p>
          <a:p>
            <a:pPr indent="0" lvl="0" marL="0" rtl="0">
              <a:lnSpc>
                <a:spcPct val="115000"/>
              </a:lnSpc>
              <a:spcBef>
                <a:spcPts val="0"/>
              </a:spcBef>
              <a:spcAft>
                <a:spcPts val="0"/>
              </a:spcAft>
              <a:buNone/>
            </a:pPr>
            <a:r>
              <a:rPr lang="en"/>
              <a:t>Myrtle Beach, SC; Baton Rouge, LA; Pensacola, FL; Atlantic City, NJ</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sz="1400"/>
              <a:t>Hot cities in </a:t>
            </a:r>
            <a:r>
              <a:rPr b="1" lang="en" sz="1400"/>
              <a:t>Summer break</a:t>
            </a:r>
            <a:r>
              <a:rPr lang="en" sz="1400"/>
              <a:t>:</a:t>
            </a:r>
            <a:endParaRPr sz="1400"/>
          </a:p>
          <a:p>
            <a:pPr indent="0" lvl="0" marL="0" rtl="0">
              <a:lnSpc>
                <a:spcPct val="115000"/>
              </a:lnSpc>
              <a:spcBef>
                <a:spcPts val="0"/>
              </a:spcBef>
              <a:spcAft>
                <a:spcPts val="0"/>
              </a:spcAft>
              <a:buNone/>
            </a:pPr>
            <a:r>
              <a:rPr lang="en"/>
              <a:t>Sioux Falls, SD; Myrtle Beach, SC; Fairbanks, AK; Atlantic City, NJ</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sz="1400"/>
              <a:t>Hot cities in </a:t>
            </a:r>
            <a:r>
              <a:rPr b="1" lang="en" sz="1400"/>
              <a:t>Winter break</a:t>
            </a:r>
            <a:r>
              <a:rPr lang="en" sz="1400"/>
              <a:t>:</a:t>
            </a:r>
            <a:endParaRPr sz="1400"/>
          </a:p>
          <a:p>
            <a:pPr indent="0" lvl="0" marL="0" rtl="0">
              <a:lnSpc>
                <a:spcPct val="115000"/>
              </a:lnSpc>
              <a:spcBef>
                <a:spcPts val="0"/>
              </a:spcBef>
              <a:spcAft>
                <a:spcPts val="0"/>
              </a:spcAft>
              <a:buNone/>
            </a:pPr>
            <a:r>
              <a:rPr lang="en"/>
              <a:t>Sioux Falls, SD; Roanoke, VA; Baton Rouge, LA; Pensacola, FL</a:t>
            </a:r>
            <a:endParaRPr/>
          </a:p>
          <a:p>
            <a:pPr indent="0" lvl="0" marL="0" rtl="0">
              <a:lnSpc>
                <a:spcPct val="100000"/>
              </a:lnSpc>
              <a:spcBef>
                <a:spcPts val="0"/>
              </a:spcBef>
              <a:spcAft>
                <a:spcPts val="0"/>
              </a:spcAft>
              <a:buNone/>
            </a:pPr>
            <a:r>
              <a:t/>
            </a:r>
            <a:endParaRPr/>
          </a:p>
          <a:p>
            <a:pPr indent="0" lvl="0" marL="0">
              <a:lnSpc>
                <a:spcPct val="100000"/>
              </a:lnSpc>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234" name="Shape 234"/>
          <p:cNvPicPr preferRelativeResize="0"/>
          <p:nvPr/>
        </p:nvPicPr>
        <p:blipFill>
          <a:blip r:embed="rId3">
            <a:alphaModFix/>
          </a:blip>
          <a:stretch>
            <a:fillRect/>
          </a:stretch>
        </p:blipFill>
        <p:spPr>
          <a:xfrm>
            <a:off x="2938550" y="1312375"/>
            <a:ext cx="6129800" cy="38311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Trends of Population and Flights</a:t>
            </a:r>
            <a:endParaRPr/>
          </a:p>
          <a:p>
            <a:pPr indent="0" lvl="0" marL="0">
              <a:spcBef>
                <a:spcPts val="0"/>
              </a:spcBef>
              <a:spcAft>
                <a:spcPts val="0"/>
              </a:spcAft>
              <a:buNone/>
            </a:pPr>
            <a:r>
              <a:t/>
            </a:r>
            <a:endParaRPr/>
          </a:p>
        </p:txBody>
      </p:sp>
      <p:pic>
        <p:nvPicPr>
          <p:cNvPr id="240" name="Shape 240"/>
          <p:cNvPicPr preferRelativeResize="0"/>
          <p:nvPr/>
        </p:nvPicPr>
        <p:blipFill>
          <a:blip r:embed="rId3">
            <a:alphaModFix/>
          </a:blip>
          <a:stretch>
            <a:fillRect/>
          </a:stretch>
        </p:blipFill>
        <p:spPr>
          <a:xfrm>
            <a:off x="217225" y="2289525"/>
            <a:ext cx="8839199" cy="19486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Trends of </a:t>
            </a:r>
            <a:r>
              <a:rPr lang="en"/>
              <a:t>Population</a:t>
            </a:r>
            <a:r>
              <a:rPr lang="en"/>
              <a:t> and Flights</a:t>
            </a:r>
            <a:endParaRPr/>
          </a:p>
        </p:txBody>
      </p:sp>
      <p:sp>
        <p:nvSpPr>
          <p:cNvPr id="246" name="Shape 246"/>
          <p:cNvSpPr txBox="1"/>
          <p:nvPr/>
        </p:nvSpPr>
        <p:spPr>
          <a:xfrm>
            <a:off x="5521500" y="2754000"/>
            <a:ext cx="3118500" cy="2214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br>
              <a:rPr lang="en" sz="1800">
                <a:latin typeface="Merriweather"/>
                <a:ea typeface="Merriweather"/>
                <a:cs typeface="Merriweather"/>
                <a:sym typeface="Merriweather"/>
              </a:rPr>
            </a:br>
            <a:endParaRPr sz="1800"/>
          </a:p>
        </p:txBody>
      </p:sp>
      <p:pic>
        <p:nvPicPr>
          <p:cNvPr id="247" name="Shape 247"/>
          <p:cNvPicPr preferRelativeResize="0"/>
          <p:nvPr/>
        </p:nvPicPr>
        <p:blipFill>
          <a:blip r:embed="rId3">
            <a:alphaModFix/>
          </a:blip>
          <a:stretch>
            <a:fillRect/>
          </a:stretch>
        </p:blipFill>
        <p:spPr>
          <a:xfrm>
            <a:off x="380250" y="1336500"/>
            <a:ext cx="8383500" cy="3631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Trends of Population and Flights</a:t>
            </a:r>
            <a:endParaRPr/>
          </a:p>
        </p:txBody>
      </p:sp>
      <p:pic>
        <p:nvPicPr>
          <p:cNvPr id="253" name="Shape 253"/>
          <p:cNvPicPr preferRelativeResize="0"/>
          <p:nvPr/>
        </p:nvPicPr>
        <p:blipFill>
          <a:blip r:embed="rId3">
            <a:alphaModFix/>
          </a:blip>
          <a:stretch>
            <a:fillRect/>
          </a:stretch>
        </p:blipFill>
        <p:spPr>
          <a:xfrm>
            <a:off x="202500" y="1331025"/>
            <a:ext cx="3767224" cy="1949475"/>
          </a:xfrm>
          <a:prstGeom prst="rect">
            <a:avLst/>
          </a:prstGeom>
          <a:noFill/>
          <a:ln>
            <a:noFill/>
          </a:ln>
        </p:spPr>
      </p:pic>
      <p:pic>
        <p:nvPicPr>
          <p:cNvPr id="254" name="Shape 254"/>
          <p:cNvPicPr preferRelativeResize="0"/>
          <p:nvPr/>
        </p:nvPicPr>
        <p:blipFill>
          <a:blip r:embed="rId4">
            <a:alphaModFix/>
          </a:blip>
          <a:stretch>
            <a:fillRect/>
          </a:stretch>
        </p:blipFill>
        <p:spPr>
          <a:xfrm>
            <a:off x="365100" y="3267300"/>
            <a:ext cx="3604624" cy="1858024"/>
          </a:xfrm>
          <a:prstGeom prst="rect">
            <a:avLst/>
          </a:prstGeom>
          <a:noFill/>
          <a:ln>
            <a:noFill/>
          </a:ln>
        </p:spPr>
      </p:pic>
      <p:pic>
        <p:nvPicPr>
          <p:cNvPr id="255" name="Shape 255"/>
          <p:cNvPicPr preferRelativeResize="0"/>
          <p:nvPr/>
        </p:nvPicPr>
        <p:blipFill>
          <a:blip r:embed="rId5">
            <a:alphaModFix/>
          </a:blip>
          <a:stretch>
            <a:fillRect/>
          </a:stretch>
        </p:blipFill>
        <p:spPr>
          <a:xfrm>
            <a:off x="4712725" y="1456225"/>
            <a:ext cx="3940775" cy="1858024"/>
          </a:xfrm>
          <a:prstGeom prst="rect">
            <a:avLst/>
          </a:prstGeom>
          <a:noFill/>
          <a:ln>
            <a:noFill/>
          </a:ln>
        </p:spPr>
      </p:pic>
      <p:pic>
        <p:nvPicPr>
          <p:cNvPr id="256" name="Shape 256"/>
          <p:cNvPicPr preferRelativeResize="0"/>
          <p:nvPr/>
        </p:nvPicPr>
        <p:blipFill>
          <a:blip r:embed="rId6">
            <a:alphaModFix/>
          </a:blip>
          <a:stretch>
            <a:fillRect/>
          </a:stretch>
        </p:blipFill>
        <p:spPr>
          <a:xfrm>
            <a:off x="4948950" y="3314250"/>
            <a:ext cx="3604624" cy="1764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1930500"/>
            <a:ext cx="8520600" cy="1282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Flight </a:t>
            </a:r>
            <a:r>
              <a:rPr lang="en"/>
              <a:t>Occupancy</a:t>
            </a:r>
            <a:r>
              <a:rPr lang="en"/>
              <a:t> Prediction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25" y="500925"/>
            <a:ext cx="3899100" cy="3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Motivations</a:t>
            </a:r>
            <a:endParaRPr/>
          </a:p>
          <a:p>
            <a:pPr indent="0" lvl="0" marL="0" rtl="0">
              <a:spcBef>
                <a:spcPts val="0"/>
              </a:spcBef>
              <a:spcAft>
                <a:spcPts val="0"/>
              </a:spcAft>
              <a:buNone/>
            </a:pPr>
            <a:r>
              <a:t/>
            </a:r>
            <a:endParaRPr/>
          </a:p>
        </p:txBody>
      </p:sp>
      <p:sp>
        <p:nvSpPr>
          <p:cNvPr id="267" name="Shape 267"/>
          <p:cNvSpPr txBox="1"/>
          <p:nvPr>
            <p:ph idx="1" type="body"/>
          </p:nvPr>
        </p:nvSpPr>
        <p:spPr>
          <a:xfrm>
            <a:off x="4321650" y="500925"/>
            <a:ext cx="49587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By optimizing </a:t>
            </a:r>
            <a:r>
              <a:rPr b="1" lang="en"/>
              <a:t>airplane</a:t>
            </a:r>
            <a:r>
              <a:rPr b="1" lang="en"/>
              <a:t> sizes based to </a:t>
            </a:r>
            <a:r>
              <a:rPr b="1" lang="en"/>
              <a:t>predicted</a:t>
            </a:r>
            <a:r>
              <a:rPr b="1" lang="en"/>
              <a:t> occupancy:</a:t>
            </a:r>
            <a:endParaRPr b="1"/>
          </a:p>
          <a:p>
            <a:pPr indent="-311150" lvl="0" marL="914400">
              <a:lnSpc>
                <a:spcPct val="150000"/>
              </a:lnSpc>
              <a:spcBef>
                <a:spcPts val="1600"/>
              </a:spcBef>
              <a:spcAft>
                <a:spcPts val="0"/>
              </a:spcAft>
              <a:buSzPts val="1300"/>
              <a:buAutoNum type="arabicPeriod"/>
            </a:pPr>
            <a:r>
              <a:rPr b="1" lang="en"/>
              <a:t>Reduce overbooking</a:t>
            </a:r>
            <a:endParaRPr b="1"/>
          </a:p>
          <a:p>
            <a:pPr indent="-311150" lvl="0" marL="914400">
              <a:lnSpc>
                <a:spcPct val="150000"/>
              </a:lnSpc>
              <a:spcBef>
                <a:spcPts val="0"/>
              </a:spcBef>
              <a:spcAft>
                <a:spcPts val="0"/>
              </a:spcAft>
              <a:buSzPts val="1300"/>
              <a:buAutoNum type="arabicPeriod"/>
            </a:pPr>
            <a:r>
              <a:rPr b="1" lang="en"/>
              <a:t>Lower CO2 emission</a:t>
            </a:r>
            <a:endParaRPr b="1"/>
          </a:p>
          <a:p>
            <a:pPr indent="-311150" lvl="0" marL="914400">
              <a:lnSpc>
                <a:spcPct val="150000"/>
              </a:lnSpc>
              <a:spcBef>
                <a:spcPts val="0"/>
              </a:spcBef>
              <a:spcAft>
                <a:spcPts val="0"/>
              </a:spcAft>
              <a:buSzPts val="1300"/>
              <a:buAutoNum type="arabicPeriod"/>
            </a:pPr>
            <a:r>
              <a:rPr b="1" lang="en"/>
              <a:t>Increased profit</a:t>
            </a:r>
            <a:endParaRPr b="1"/>
          </a:p>
          <a:p>
            <a:pPr indent="0" lvl="0" marL="0">
              <a:spcBef>
                <a:spcPts val="1600"/>
              </a:spcBef>
              <a:spcAft>
                <a:spcPts val="1600"/>
              </a:spcAft>
              <a:buNone/>
            </a:pPr>
            <a:r>
              <a:t/>
            </a:r>
            <a:endParaRPr/>
          </a:p>
        </p:txBody>
      </p:sp>
      <p:pic>
        <p:nvPicPr>
          <p:cNvPr id="268" name="Shape 268"/>
          <p:cNvPicPr preferRelativeResize="0"/>
          <p:nvPr/>
        </p:nvPicPr>
        <p:blipFill>
          <a:blip r:embed="rId3">
            <a:alphaModFix/>
          </a:blip>
          <a:stretch>
            <a:fillRect/>
          </a:stretch>
        </p:blipFill>
        <p:spPr>
          <a:xfrm>
            <a:off x="5052750" y="2664050"/>
            <a:ext cx="3344099" cy="2327050"/>
          </a:xfrm>
          <a:prstGeom prst="rect">
            <a:avLst/>
          </a:prstGeom>
          <a:noFill/>
          <a:ln>
            <a:noFill/>
          </a:ln>
        </p:spPr>
      </p:pic>
      <p:sp>
        <p:nvSpPr>
          <p:cNvPr id="269" name="Shape 269"/>
          <p:cNvSpPr txBox="1"/>
          <p:nvPr/>
        </p:nvSpPr>
        <p:spPr>
          <a:xfrm>
            <a:off x="4900350" y="4903500"/>
            <a:ext cx="3652800" cy="24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00"/>
              <a:t>https://www.spectatornews.com/opinion/2017/04/18/cost-benefit-of-overbooking-flights/</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Database</a:t>
            </a:r>
            <a:endParaRPr/>
          </a:p>
          <a:p>
            <a:pPr indent="0" lvl="0" marL="0">
              <a:spcBef>
                <a:spcPts val="0"/>
              </a:spcBef>
              <a:spcAft>
                <a:spcPts val="0"/>
              </a:spcAft>
              <a:buNone/>
            </a:pPr>
            <a:r>
              <a:rPr lang="en"/>
              <a:t>Overview</a:t>
            </a:r>
            <a:endParaRPr/>
          </a:p>
        </p:txBody>
      </p:sp>
      <p:sp>
        <p:nvSpPr>
          <p:cNvPr id="79" name="Shape 7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Sources:</a:t>
            </a:r>
            <a:endParaRPr/>
          </a:p>
          <a:p>
            <a:pPr indent="0" lvl="0" marL="0">
              <a:spcBef>
                <a:spcPts val="0"/>
              </a:spcBef>
              <a:spcAft>
                <a:spcPts val="0"/>
              </a:spcAft>
              <a:buNone/>
            </a:pPr>
            <a:r>
              <a:rPr lang="en"/>
              <a:t>Infochimps,</a:t>
            </a:r>
            <a:endParaRPr/>
          </a:p>
          <a:p>
            <a:pPr indent="0" lvl="0" marL="0">
              <a:spcBef>
                <a:spcPts val="0"/>
              </a:spcBef>
              <a:spcAft>
                <a:spcPts val="0"/>
              </a:spcAft>
              <a:buNone/>
            </a:pPr>
            <a:r>
              <a:rPr lang="en"/>
              <a:t>US Census Bureau,</a:t>
            </a:r>
            <a:endParaRPr/>
          </a:p>
          <a:p>
            <a:pPr indent="0" lvl="0" marL="0">
              <a:spcBef>
                <a:spcPts val="0"/>
              </a:spcBef>
              <a:spcAft>
                <a:spcPts val="0"/>
              </a:spcAft>
              <a:buNone/>
            </a:pPr>
            <a:r>
              <a:rPr lang="en"/>
              <a:t>Bureau of Transportation Statistics</a:t>
            </a:r>
            <a:endParaRPr/>
          </a:p>
        </p:txBody>
      </p:sp>
      <p:sp>
        <p:nvSpPr>
          <p:cNvPr id="80" name="Shape 80"/>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Available </a:t>
            </a:r>
            <a:r>
              <a:rPr b="1" lang="en"/>
              <a:t>Features:</a:t>
            </a:r>
            <a:endParaRPr b="1"/>
          </a:p>
          <a:p>
            <a:pPr indent="0" lvl="0" marL="0">
              <a:spcBef>
                <a:spcPts val="1600"/>
              </a:spcBef>
              <a:spcAft>
                <a:spcPts val="0"/>
              </a:spcAft>
              <a:buNone/>
            </a:pPr>
            <a:r>
              <a:rPr lang="en"/>
              <a:t>Origin				| Airport Code/City</a:t>
            </a:r>
            <a:endParaRPr/>
          </a:p>
          <a:p>
            <a:pPr indent="0" lvl="0" marL="0">
              <a:spcBef>
                <a:spcPts val="1600"/>
              </a:spcBef>
              <a:spcAft>
                <a:spcPts val="0"/>
              </a:spcAft>
              <a:buNone/>
            </a:pPr>
            <a:r>
              <a:rPr lang="en"/>
              <a:t>Destination			| Airport Code/City</a:t>
            </a:r>
            <a:endParaRPr/>
          </a:p>
          <a:p>
            <a:pPr indent="0" lvl="0" marL="0">
              <a:spcBef>
                <a:spcPts val="1600"/>
              </a:spcBef>
              <a:spcAft>
                <a:spcPts val="0"/>
              </a:spcAft>
              <a:buNone/>
            </a:pPr>
            <a:r>
              <a:rPr lang="en"/>
              <a:t>Passenger			| Flown on Route</a:t>
            </a:r>
            <a:endParaRPr/>
          </a:p>
          <a:p>
            <a:pPr indent="0" lvl="0" marL="0">
              <a:spcBef>
                <a:spcPts val="1600"/>
              </a:spcBef>
              <a:spcAft>
                <a:spcPts val="0"/>
              </a:spcAft>
              <a:buNone/>
            </a:pPr>
            <a:r>
              <a:rPr lang="en"/>
              <a:t>Seats				| Total Seats Available</a:t>
            </a:r>
            <a:endParaRPr/>
          </a:p>
          <a:p>
            <a:pPr indent="0" lvl="0" marL="0">
              <a:spcBef>
                <a:spcPts val="1600"/>
              </a:spcBef>
              <a:spcAft>
                <a:spcPts val="0"/>
              </a:spcAft>
              <a:buNone/>
            </a:pPr>
            <a:r>
              <a:rPr lang="en"/>
              <a:t>Flights			| # of Flights in the Month</a:t>
            </a:r>
            <a:endParaRPr/>
          </a:p>
          <a:p>
            <a:pPr indent="0" lvl="0" marL="0">
              <a:spcBef>
                <a:spcPts val="1600"/>
              </a:spcBef>
              <a:spcAft>
                <a:spcPts val="0"/>
              </a:spcAft>
              <a:buNone/>
            </a:pPr>
            <a:r>
              <a:rPr lang="en"/>
              <a:t>Distance			| Distance in Miles</a:t>
            </a:r>
            <a:endParaRPr/>
          </a:p>
          <a:p>
            <a:pPr indent="0" lvl="0" marL="0">
              <a:spcBef>
                <a:spcPts val="1600"/>
              </a:spcBef>
              <a:spcAft>
                <a:spcPts val="0"/>
              </a:spcAft>
              <a:buNone/>
            </a:pPr>
            <a:r>
              <a:rPr lang="en"/>
              <a:t>Fly Date			| Month/Year of Flights</a:t>
            </a:r>
            <a:endParaRPr/>
          </a:p>
          <a:p>
            <a:pPr indent="0" lvl="0" marL="0">
              <a:spcBef>
                <a:spcPts val="1600"/>
              </a:spcBef>
              <a:spcAft>
                <a:spcPts val="0"/>
              </a:spcAft>
              <a:buNone/>
            </a:pPr>
            <a:r>
              <a:rPr lang="en"/>
              <a:t>Origin population		| Population of Source</a:t>
            </a:r>
            <a:endParaRPr/>
          </a:p>
          <a:p>
            <a:pPr indent="0" lvl="0" marL="0">
              <a:spcBef>
                <a:spcPts val="1600"/>
              </a:spcBef>
              <a:spcAft>
                <a:spcPts val="0"/>
              </a:spcAft>
              <a:buNone/>
            </a:pPr>
            <a:r>
              <a:rPr lang="en"/>
              <a:t>Destination population	| Population of Target</a:t>
            </a:r>
            <a:endParaRPr/>
          </a:p>
          <a:p>
            <a:pPr indent="0" lvl="0" marL="0">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Correlations: City (Origin) and Occupancy </a:t>
            </a:r>
            <a:endParaRPr/>
          </a:p>
        </p:txBody>
      </p:sp>
      <p:pic>
        <p:nvPicPr>
          <p:cNvPr id="275" name="Shape 275"/>
          <p:cNvPicPr preferRelativeResize="0"/>
          <p:nvPr/>
        </p:nvPicPr>
        <p:blipFill>
          <a:blip r:embed="rId3">
            <a:alphaModFix/>
          </a:blip>
          <a:stretch>
            <a:fillRect/>
          </a:stretch>
        </p:blipFill>
        <p:spPr>
          <a:xfrm>
            <a:off x="152400" y="1353225"/>
            <a:ext cx="8935501" cy="3747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Correlations: City (Destination) and Occupancy </a:t>
            </a:r>
            <a:endParaRPr/>
          </a:p>
        </p:txBody>
      </p:sp>
      <p:pic>
        <p:nvPicPr>
          <p:cNvPr id="281" name="Shape 281"/>
          <p:cNvPicPr preferRelativeResize="0"/>
          <p:nvPr/>
        </p:nvPicPr>
        <p:blipFill>
          <a:blip r:embed="rId3">
            <a:alphaModFix/>
          </a:blip>
          <a:stretch>
            <a:fillRect/>
          </a:stretch>
        </p:blipFill>
        <p:spPr>
          <a:xfrm>
            <a:off x="152400" y="1353225"/>
            <a:ext cx="8839200" cy="36845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Correlations: Month/Year and </a:t>
            </a:r>
            <a:r>
              <a:rPr lang="en"/>
              <a:t>Occupancy</a:t>
            </a:r>
            <a:endParaRPr/>
          </a:p>
        </p:txBody>
      </p:sp>
      <p:pic>
        <p:nvPicPr>
          <p:cNvPr id="287" name="Shape 287"/>
          <p:cNvPicPr preferRelativeResize="0"/>
          <p:nvPr/>
        </p:nvPicPr>
        <p:blipFill>
          <a:blip r:embed="rId3">
            <a:alphaModFix/>
          </a:blip>
          <a:stretch>
            <a:fillRect/>
          </a:stretch>
        </p:blipFill>
        <p:spPr>
          <a:xfrm>
            <a:off x="1767100" y="1353225"/>
            <a:ext cx="5550749" cy="3714074"/>
          </a:xfrm>
          <a:prstGeom prst="rect">
            <a:avLst/>
          </a:prstGeom>
          <a:noFill/>
          <a:ln>
            <a:noFill/>
          </a:ln>
        </p:spPr>
      </p:pic>
      <p:sp>
        <p:nvSpPr>
          <p:cNvPr id="288" name="Shape 288"/>
          <p:cNvSpPr/>
          <p:nvPr/>
        </p:nvSpPr>
        <p:spPr>
          <a:xfrm>
            <a:off x="5406450" y="3300675"/>
            <a:ext cx="441900" cy="273600"/>
          </a:xfrm>
          <a:prstGeom prst="wedgeRoundRectCallout">
            <a:avLst>
              <a:gd fmla="val -22501" name="adj1"/>
              <a:gd fmla="val -71419" name="adj2"/>
              <a:gd fmla="val 0" name="adj3"/>
            </a:avLst>
          </a:prstGeom>
          <a:solidFill>
            <a:srgbClr val="CCFF00"/>
          </a:solidFill>
          <a:ln cap="flat" cmpd="sng" w="38100">
            <a:solidFill>
              <a:srgbClr val="CC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000">
                <a:latin typeface="Roboto"/>
                <a:ea typeface="Roboto"/>
                <a:cs typeface="Roboto"/>
                <a:sym typeface="Roboto"/>
              </a:rPr>
              <a:t>911</a:t>
            </a:r>
            <a:endParaRPr sz="1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Correlations: Distance and Occupancy </a:t>
            </a:r>
            <a:endParaRPr/>
          </a:p>
        </p:txBody>
      </p:sp>
      <p:pic>
        <p:nvPicPr>
          <p:cNvPr id="294" name="Shape 294"/>
          <p:cNvPicPr preferRelativeResize="0"/>
          <p:nvPr/>
        </p:nvPicPr>
        <p:blipFill rotWithShape="1">
          <a:blip r:embed="rId3">
            <a:alphaModFix/>
          </a:blip>
          <a:srcRect b="0" l="1576" r="6240" t="4003"/>
          <a:stretch/>
        </p:blipFill>
        <p:spPr>
          <a:xfrm>
            <a:off x="2016291" y="1302175"/>
            <a:ext cx="4918456" cy="3841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Correlations: Population and Occupancy </a:t>
            </a:r>
            <a:endParaRPr/>
          </a:p>
        </p:txBody>
      </p:sp>
      <p:pic>
        <p:nvPicPr>
          <p:cNvPr id="300" name="Shape 300"/>
          <p:cNvPicPr preferRelativeResize="0"/>
          <p:nvPr/>
        </p:nvPicPr>
        <p:blipFill>
          <a:blip r:embed="rId3">
            <a:alphaModFix/>
          </a:blip>
          <a:stretch>
            <a:fillRect/>
          </a:stretch>
        </p:blipFill>
        <p:spPr>
          <a:xfrm>
            <a:off x="1981200" y="1277025"/>
            <a:ext cx="5257894" cy="3866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Correlations: Flights and Month</a:t>
            </a:r>
            <a:endParaRPr/>
          </a:p>
        </p:txBody>
      </p:sp>
      <p:sp>
        <p:nvSpPr>
          <p:cNvPr id="306" name="Shape 30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07" name="Shape 307"/>
          <p:cNvPicPr preferRelativeResize="0"/>
          <p:nvPr/>
        </p:nvPicPr>
        <p:blipFill>
          <a:blip r:embed="rId3">
            <a:alphaModFix/>
          </a:blip>
          <a:stretch>
            <a:fillRect/>
          </a:stretch>
        </p:blipFill>
        <p:spPr>
          <a:xfrm>
            <a:off x="2007150" y="1337725"/>
            <a:ext cx="4855049" cy="3805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Prediction Model: Polynomial Regression</a:t>
            </a:r>
            <a:endParaRPr/>
          </a:p>
        </p:txBody>
      </p:sp>
      <p:sp>
        <p:nvSpPr>
          <p:cNvPr id="313" name="Shape 313"/>
          <p:cNvSpPr txBox="1"/>
          <p:nvPr>
            <p:ph idx="1" type="body"/>
          </p:nvPr>
        </p:nvSpPr>
        <p:spPr>
          <a:xfrm>
            <a:off x="311700" y="1505700"/>
            <a:ext cx="8520600" cy="342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Input features:</a:t>
            </a:r>
            <a:endParaRPr/>
          </a:p>
          <a:p>
            <a:pPr indent="0" lvl="0" marL="0">
              <a:spcBef>
                <a:spcPts val="1600"/>
              </a:spcBef>
              <a:spcAft>
                <a:spcPts val="0"/>
              </a:spcAft>
              <a:buNone/>
            </a:pPr>
            <a:r>
              <a:rPr lang="en"/>
              <a:t>	-</a:t>
            </a:r>
            <a:r>
              <a:rPr lang="en"/>
              <a:t>Origin/Destination			-Origin/Destination population</a:t>
            </a:r>
            <a:endParaRPr/>
          </a:p>
          <a:p>
            <a:pPr indent="457200" lvl="0" marL="0" rtl="0">
              <a:spcBef>
                <a:spcPts val="1600"/>
              </a:spcBef>
              <a:spcAft>
                <a:spcPts val="0"/>
              </a:spcAft>
              <a:buNone/>
            </a:pPr>
            <a:r>
              <a:rPr lang="en"/>
              <a:t>-Flights					-Distance	</a:t>
            </a:r>
            <a:endParaRPr/>
          </a:p>
          <a:p>
            <a:pPr indent="457200" lvl="0" marL="0" rtl="0">
              <a:spcBef>
                <a:spcPts val="1600"/>
              </a:spcBef>
              <a:spcAft>
                <a:spcPts val="0"/>
              </a:spcAft>
              <a:buNone/>
            </a:pPr>
            <a:r>
              <a:rPr lang="en"/>
              <a:t>-Fly Date	</a:t>
            </a:r>
            <a:endParaRPr/>
          </a:p>
          <a:p>
            <a:pPr indent="457200" lvl="0" marL="0">
              <a:spcBef>
                <a:spcPts val="1600"/>
              </a:spcBef>
              <a:spcAft>
                <a:spcPts val="0"/>
              </a:spcAft>
              <a:buNone/>
            </a:pPr>
            <a:r>
              <a:t/>
            </a:r>
            <a:endParaRPr/>
          </a:p>
          <a:p>
            <a:pPr indent="0" lvl="0" marL="0">
              <a:spcBef>
                <a:spcPts val="1600"/>
              </a:spcBef>
              <a:spcAft>
                <a:spcPts val="0"/>
              </a:spcAft>
              <a:buNone/>
            </a:pPr>
            <a:r>
              <a:rPr lang="en"/>
              <a:t>Predicting output:</a:t>
            </a:r>
            <a:endParaRPr/>
          </a:p>
          <a:p>
            <a:pPr indent="0" lvl="0" marL="0">
              <a:spcBef>
                <a:spcPts val="1600"/>
              </a:spcBef>
              <a:spcAft>
                <a:spcPts val="0"/>
              </a:spcAft>
              <a:buNone/>
            </a:pPr>
            <a:r>
              <a:rPr lang="en"/>
              <a:t>	Occupancy = Passengers/Seats</a:t>
            </a:r>
            <a:endParaRPr/>
          </a:p>
          <a:p>
            <a:pPr indent="0" lvl="0" marL="0">
              <a:spcBef>
                <a:spcPts val="1600"/>
              </a:spcBef>
              <a:spcAft>
                <a:spcPts val="1600"/>
              </a:spcAft>
              <a:buNone/>
            </a:pP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Polynomial Regression: Step-1</a:t>
            </a:r>
            <a:endParaRPr/>
          </a:p>
        </p:txBody>
      </p:sp>
      <p:sp>
        <p:nvSpPr>
          <p:cNvPr id="319" name="Shape 319"/>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Feature encoding: Transform origin/destination city into binary feature</a:t>
            </a:r>
            <a:endParaRPr/>
          </a:p>
          <a:p>
            <a:pPr indent="0" lvl="0" marL="0">
              <a:spcBef>
                <a:spcPts val="1600"/>
              </a:spcBef>
              <a:spcAft>
                <a:spcPts val="0"/>
              </a:spcAft>
              <a:buNone/>
            </a:pPr>
            <a:r>
              <a:rPr lang="en"/>
              <a:t>For example:</a:t>
            </a:r>
            <a:endParaRPr/>
          </a:p>
          <a:p>
            <a:pPr indent="-311150" lvl="0" marL="914400" rtl="0">
              <a:spcBef>
                <a:spcPts val="1600"/>
              </a:spcBef>
              <a:spcAft>
                <a:spcPts val="0"/>
              </a:spcAft>
              <a:buSzPts val="1300"/>
              <a:buAutoNum type="arabicPeriod"/>
            </a:pPr>
            <a:r>
              <a:rPr lang="en"/>
              <a:t>Cities within </a:t>
            </a:r>
            <a:r>
              <a:rPr lang="en"/>
              <a:t>database</a:t>
            </a:r>
            <a:r>
              <a:rPr lang="en"/>
              <a:t>: Chicago,  Los Angeles,  </a:t>
            </a:r>
            <a:r>
              <a:rPr lang="en"/>
              <a:t>San</a:t>
            </a:r>
            <a:r>
              <a:rPr lang="en"/>
              <a:t> Diego,  New York</a:t>
            </a:r>
            <a:endParaRPr/>
          </a:p>
          <a:p>
            <a:pPr indent="-311150" lvl="0" marL="914400" rtl="0">
              <a:spcBef>
                <a:spcPts val="0"/>
              </a:spcBef>
              <a:spcAft>
                <a:spcPts val="0"/>
              </a:spcAft>
              <a:buSzPts val="1300"/>
              <a:buAutoNum type="arabicPeriod"/>
            </a:pPr>
            <a:r>
              <a:rPr lang="en"/>
              <a:t>Flight: San Diego to New York</a:t>
            </a:r>
            <a:endParaRPr/>
          </a:p>
          <a:p>
            <a:pPr indent="0" lvl="0" marL="0">
              <a:spcBef>
                <a:spcPts val="1600"/>
              </a:spcBef>
              <a:spcAft>
                <a:spcPts val="1600"/>
              </a:spcAft>
              <a:buNone/>
            </a:pPr>
            <a:r>
              <a:t/>
            </a:r>
            <a:endParaRPr/>
          </a:p>
        </p:txBody>
      </p:sp>
      <p:graphicFrame>
        <p:nvGraphicFramePr>
          <p:cNvPr id="320" name="Shape 320"/>
          <p:cNvGraphicFramePr/>
          <p:nvPr/>
        </p:nvGraphicFramePr>
        <p:xfrm>
          <a:off x="931800" y="3215750"/>
          <a:ext cx="3000000" cy="3000000"/>
        </p:xfrm>
        <a:graphic>
          <a:graphicData uri="http://schemas.openxmlformats.org/drawingml/2006/table">
            <a:tbl>
              <a:tblPr>
                <a:noFill/>
                <a:tableStyleId>{1A596F45-61A0-43AE-B931-C0131CB7D281}</a:tableStyleId>
              </a:tblPr>
              <a:tblGrid>
                <a:gridCol w="1809750"/>
                <a:gridCol w="1809750"/>
                <a:gridCol w="1809750"/>
                <a:gridCol w="1809750"/>
              </a:tblGrid>
              <a:tr h="381000">
                <a:tc>
                  <a:txBody>
                    <a:bodyPr>
                      <a:noAutofit/>
                    </a:bodyPr>
                    <a:lstStyle/>
                    <a:p>
                      <a:pPr indent="0" lvl="0" marL="0" algn="ctr">
                        <a:spcBef>
                          <a:spcPts val="0"/>
                        </a:spcBef>
                        <a:spcAft>
                          <a:spcPts val="0"/>
                        </a:spcAft>
                        <a:buNone/>
                      </a:pPr>
                      <a:r>
                        <a:rPr lang="en"/>
                        <a:t>Chicago</a:t>
                      </a:r>
                      <a:endParaRPr/>
                    </a:p>
                  </a:txBody>
                  <a:tcPr marT="91425" marB="91425" marR="91425" marL="91425"/>
                </a:tc>
                <a:tc>
                  <a:txBody>
                    <a:bodyPr>
                      <a:noAutofit/>
                    </a:bodyPr>
                    <a:lstStyle/>
                    <a:p>
                      <a:pPr indent="0" lvl="0" marL="0" algn="ctr">
                        <a:spcBef>
                          <a:spcPts val="0"/>
                        </a:spcBef>
                        <a:spcAft>
                          <a:spcPts val="0"/>
                        </a:spcAft>
                        <a:buNone/>
                      </a:pPr>
                      <a:r>
                        <a:rPr lang="en"/>
                        <a:t>Los Angeles</a:t>
                      </a:r>
                      <a:endParaRPr/>
                    </a:p>
                  </a:txBody>
                  <a:tcPr marT="91425" marB="91425" marR="91425" marL="91425"/>
                </a:tc>
                <a:tc>
                  <a:txBody>
                    <a:bodyPr>
                      <a:noAutofit/>
                    </a:bodyPr>
                    <a:lstStyle/>
                    <a:p>
                      <a:pPr indent="0" lvl="0" marL="0" algn="ctr">
                        <a:spcBef>
                          <a:spcPts val="0"/>
                        </a:spcBef>
                        <a:spcAft>
                          <a:spcPts val="0"/>
                        </a:spcAft>
                        <a:buNone/>
                      </a:pPr>
                      <a:r>
                        <a:rPr lang="en"/>
                        <a:t>San Diego</a:t>
                      </a:r>
                      <a:endParaRPr/>
                    </a:p>
                  </a:txBody>
                  <a:tcPr marT="91425" marB="91425" marR="91425" marL="91425"/>
                </a:tc>
                <a:tc>
                  <a:txBody>
                    <a:bodyPr>
                      <a:noAutofit/>
                    </a:bodyPr>
                    <a:lstStyle/>
                    <a:p>
                      <a:pPr indent="0" lvl="0" marL="0" algn="ctr">
                        <a:spcBef>
                          <a:spcPts val="0"/>
                        </a:spcBef>
                        <a:spcAft>
                          <a:spcPts val="0"/>
                        </a:spcAft>
                        <a:buNone/>
                      </a:pPr>
                      <a:r>
                        <a:rPr lang="en"/>
                        <a:t>New York</a:t>
                      </a:r>
                      <a:endParaRPr/>
                    </a:p>
                  </a:txBody>
                  <a:tcPr marT="91425" marB="91425" marR="91425" marL="91425"/>
                </a:tc>
              </a:tr>
              <a:tr h="381000">
                <a:tc>
                  <a:txBody>
                    <a:bodyPr>
                      <a:noAutofit/>
                    </a:bodyPr>
                    <a:lstStyle/>
                    <a:p>
                      <a:pPr indent="0" lvl="0" marL="0" algn="ctr">
                        <a:spcBef>
                          <a:spcPts val="0"/>
                        </a:spcBef>
                        <a:spcAft>
                          <a:spcPts val="0"/>
                        </a:spcAft>
                        <a:buNone/>
                      </a:pPr>
                      <a:r>
                        <a:rPr lang="en"/>
                        <a:t>0</a:t>
                      </a:r>
                      <a:endParaRPr/>
                    </a:p>
                  </a:txBody>
                  <a:tcPr marT="91425" marB="91425" marR="91425" marL="91425"/>
                </a:tc>
                <a:tc>
                  <a:txBody>
                    <a:bodyPr>
                      <a:noAutofit/>
                    </a:bodyPr>
                    <a:lstStyle/>
                    <a:p>
                      <a:pPr indent="0" lvl="0" marL="0" algn="ctr">
                        <a:spcBef>
                          <a:spcPts val="0"/>
                        </a:spcBef>
                        <a:spcAft>
                          <a:spcPts val="0"/>
                        </a:spcAft>
                        <a:buNone/>
                      </a:pPr>
                      <a:r>
                        <a:rPr lang="en"/>
                        <a:t>0</a:t>
                      </a:r>
                      <a:endParaRPr/>
                    </a:p>
                  </a:txBody>
                  <a:tcPr marT="91425" marB="91425" marR="91425" marL="91425"/>
                </a:tc>
                <a:tc>
                  <a:txBody>
                    <a:bodyPr>
                      <a:noAutofit/>
                    </a:bodyPr>
                    <a:lstStyle/>
                    <a:p>
                      <a:pPr indent="0" lvl="0" marL="0" algn="ctr">
                        <a:spcBef>
                          <a:spcPts val="0"/>
                        </a:spcBef>
                        <a:spcAft>
                          <a:spcPts val="0"/>
                        </a:spcAft>
                        <a:buNone/>
                      </a:pPr>
                      <a:r>
                        <a:rPr lang="en"/>
                        <a:t>1</a:t>
                      </a:r>
                      <a:endParaRPr/>
                    </a:p>
                  </a:txBody>
                  <a:tcPr marT="91425" marB="91425" marR="91425" marL="91425"/>
                </a:tc>
                <a:tc>
                  <a:txBody>
                    <a:bodyPr>
                      <a:noAutofit/>
                    </a:bodyPr>
                    <a:lstStyle/>
                    <a:p>
                      <a:pPr indent="0" lvl="0" mar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Polynomial Regression: Step-2</a:t>
            </a:r>
            <a:endParaRPr/>
          </a:p>
        </p:txBody>
      </p:sp>
      <p:sp>
        <p:nvSpPr>
          <p:cNvPr id="326" name="Shape 32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Selecting features to be extended into polynomial:</a:t>
            </a:r>
            <a:endParaRPr/>
          </a:p>
          <a:p>
            <a:pPr indent="0" lvl="0" marL="0">
              <a:spcBef>
                <a:spcPts val="1600"/>
              </a:spcBef>
              <a:spcAft>
                <a:spcPts val="0"/>
              </a:spcAft>
              <a:buNone/>
            </a:pPr>
            <a:r>
              <a:rPr lang="en"/>
              <a:t>	Linear Feature: 				Distance	</a:t>
            </a:r>
            <a:r>
              <a:rPr lang="en"/>
              <a:t>Origin/Destination		D</a:t>
            </a:r>
            <a:r>
              <a:rPr lang="en"/>
              <a:t>estination/Origin population</a:t>
            </a:r>
            <a:endParaRPr/>
          </a:p>
          <a:p>
            <a:pPr indent="0" lvl="0" marL="0">
              <a:spcBef>
                <a:spcPts val="1600"/>
              </a:spcBef>
              <a:spcAft>
                <a:spcPts val="1600"/>
              </a:spcAft>
              <a:buNone/>
            </a:pPr>
            <a:r>
              <a:rPr lang="en"/>
              <a:t>	Degree-12 </a:t>
            </a:r>
            <a:r>
              <a:rPr lang="en"/>
              <a:t>Polynomial</a:t>
            </a:r>
            <a:r>
              <a:rPr lang="en"/>
              <a:t> Feature: 		Month	Flights</a:t>
            </a:r>
            <a:endParaRPr/>
          </a:p>
        </p:txBody>
      </p:sp>
      <p:graphicFrame>
        <p:nvGraphicFramePr>
          <p:cNvPr id="327" name="Shape 327"/>
          <p:cNvGraphicFramePr/>
          <p:nvPr/>
        </p:nvGraphicFramePr>
        <p:xfrm>
          <a:off x="281188" y="3068025"/>
          <a:ext cx="3000000" cy="3000000"/>
        </p:xfrm>
        <a:graphic>
          <a:graphicData uri="http://schemas.openxmlformats.org/drawingml/2006/table">
            <a:tbl>
              <a:tblPr>
                <a:noFill/>
                <a:tableStyleId>{1A596F45-61A0-43AE-B931-C0131CB7D281}</a:tableStyleId>
              </a:tblPr>
              <a:tblGrid>
                <a:gridCol w="1373325"/>
                <a:gridCol w="1421150"/>
                <a:gridCol w="1773525"/>
                <a:gridCol w="814550"/>
                <a:gridCol w="1290175"/>
                <a:gridCol w="1908900"/>
              </a:tblGrid>
              <a:tr h="381000">
                <a:tc>
                  <a:txBody>
                    <a:bodyPr>
                      <a:noAutofit/>
                    </a:bodyPr>
                    <a:lstStyle/>
                    <a:p>
                      <a:pPr indent="0" lvl="0" marL="0" algn="ctr">
                        <a:spcBef>
                          <a:spcPts val="0"/>
                        </a:spcBef>
                        <a:spcAft>
                          <a:spcPts val="0"/>
                        </a:spcAft>
                        <a:buNone/>
                      </a:pPr>
                      <a:r>
                        <a:rPr lang="en" sz="1200"/>
                        <a:t>Features</a:t>
                      </a:r>
                      <a:endParaRPr sz="1200"/>
                    </a:p>
                  </a:txBody>
                  <a:tcPr marT="91425" marB="91425" marR="91425" marL="91425"/>
                </a:tc>
                <a:tc>
                  <a:txBody>
                    <a:bodyPr>
                      <a:noAutofit/>
                    </a:bodyPr>
                    <a:lstStyle/>
                    <a:p>
                      <a:pPr indent="0" lvl="0" marL="0" algn="ctr">
                        <a:spcBef>
                          <a:spcPts val="0"/>
                        </a:spcBef>
                        <a:spcAft>
                          <a:spcPts val="0"/>
                        </a:spcAft>
                        <a:buNone/>
                      </a:pPr>
                      <a:r>
                        <a:rPr lang="en" sz="1200"/>
                        <a:t>Origin/Destination</a:t>
                      </a:r>
                      <a:endParaRPr sz="1200"/>
                    </a:p>
                  </a:txBody>
                  <a:tcPr marT="91425" marB="91425" marR="91425" marL="91425"/>
                </a:tc>
                <a:tc>
                  <a:txBody>
                    <a:bodyPr>
                      <a:noAutofit/>
                    </a:bodyPr>
                    <a:lstStyle/>
                    <a:p>
                      <a:pPr indent="0" lvl="0" marL="0" rtl="0" algn="ctr">
                        <a:spcBef>
                          <a:spcPts val="0"/>
                        </a:spcBef>
                        <a:spcAft>
                          <a:spcPts val="0"/>
                        </a:spcAft>
                        <a:buNone/>
                      </a:pPr>
                      <a:r>
                        <a:rPr lang="en" sz="1200"/>
                        <a:t>Origin/Destination pop.</a:t>
                      </a:r>
                      <a:endParaRPr sz="1200"/>
                    </a:p>
                  </a:txBody>
                  <a:tcPr marT="91425" marB="91425" marR="91425" marL="91425"/>
                </a:tc>
                <a:tc>
                  <a:txBody>
                    <a:bodyPr>
                      <a:noAutofit/>
                    </a:bodyPr>
                    <a:lstStyle/>
                    <a:p>
                      <a:pPr indent="0" lvl="0" marL="0" algn="ctr">
                        <a:spcBef>
                          <a:spcPts val="0"/>
                        </a:spcBef>
                        <a:spcAft>
                          <a:spcPts val="0"/>
                        </a:spcAft>
                        <a:buNone/>
                      </a:pPr>
                      <a:r>
                        <a:rPr lang="en" sz="1200"/>
                        <a:t>Distance</a:t>
                      </a:r>
                      <a:endParaRPr sz="1200"/>
                    </a:p>
                  </a:txBody>
                  <a:tcPr marT="91425" marB="91425" marR="91425" marL="91425"/>
                </a:tc>
                <a:tc>
                  <a:txBody>
                    <a:bodyPr>
                      <a:noAutofit/>
                    </a:bodyPr>
                    <a:lstStyle/>
                    <a:p>
                      <a:pPr indent="0" lvl="0" marL="0" algn="ctr">
                        <a:spcBef>
                          <a:spcPts val="0"/>
                        </a:spcBef>
                        <a:spcAft>
                          <a:spcPts val="0"/>
                        </a:spcAft>
                        <a:buNone/>
                      </a:pPr>
                      <a:r>
                        <a:rPr lang="en" sz="1200"/>
                        <a:t>Month &amp; Flights</a:t>
                      </a:r>
                      <a:endParaRPr sz="1200"/>
                    </a:p>
                  </a:txBody>
                  <a:tcPr marT="91425" marB="91425" marR="91425" marL="91425"/>
                </a:tc>
                <a:tc>
                  <a:txBody>
                    <a:bodyPr>
                      <a:noAutofit/>
                    </a:bodyPr>
                    <a:lstStyle/>
                    <a:p>
                      <a:pPr indent="0" lvl="0" marL="0" rtl="0" algn="ctr">
                        <a:spcBef>
                          <a:spcPts val="0"/>
                        </a:spcBef>
                        <a:spcAft>
                          <a:spcPts val="0"/>
                        </a:spcAft>
                        <a:buNone/>
                      </a:pPr>
                      <a:r>
                        <a:rPr lang="en" sz="1200"/>
                        <a:t>Total Feature Size</a:t>
                      </a:r>
                      <a:endParaRPr sz="1200"/>
                    </a:p>
                  </a:txBody>
                  <a:tcPr marT="91425" marB="91425" marR="91425" marL="91425"/>
                </a:tc>
              </a:tr>
              <a:tr h="396200">
                <a:tc>
                  <a:txBody>
                    <a:bodyPr>
                      <a:noAutofit/>
                    </a:bodyPr>
                    <a:lstStyle/>
                    <a:p>
                      <a:pPr indent="0" lvl="0" marL="0" algn="ctr">
                        <a:spcBef>
                          <a:spcPts val="0"/>
                        </a:spcBef>
                        <a:spcAft>
                          <a:spcPts val="0"/>
                        </a:spcAft>
                        <a:buNone/>
                      </a:pPr>
                      <a:r>
                        <a:rPr lang="en" sz="1200"/>
                        <a:t>Pre-extension size</a:t>
                      </a:r>
                      <a:endParaRPr sz="1200"/>
                    </a:p>
                  </a:txBody>
                  <a:tcPr marT="91425" marB="91425" marR="91425" marL="91425"/>
                </a:tc>
                <a:tc>
                  <a:txBody>
                    <a:bodyPr>
                      <a:noAutofit/>
                    </a:bodyPr>
                    <a:lstStyle/>
                    <a:p>
                      <a:pPr indent="0" lvl="0" marL="0" algn="ctr">
                        <a:spcBef>
                          <a:spcPts val="0"/>
                        </a:spcBef>
                        <a:spcAft>
                          <a:spcPts val="0"/>
                        </a:spcAft>
                        <a:buNone/>
                      </a:pPr>
                      <a:r>
                        <a:rPr lang="en" sz="1200"/>
                        <a:t>358</a:t>
                      </a:r>
                      <a:endParaRPr sz="1200"/>
                    </a:p>
                  </a:txBody>
                  <a:tcPr marT="91425" marB="91425" marR="91425" marL="91425"/>
                </a:tc>
                <a:tc>
                  <a:txBody>
                    <a:bodyPr>
                      <a:noAutofit/>
                    </a:bodyPr>
                    <a:lstStyle/>
                    <a:p>
                      <a:pPr indent="0" lvl="0" marL="0" algn="ctr">
                        <a:spcBef>
                          <a:spcPts val="0"/>
                        </a:spcBef>
                        <a:spcAft>
                          <a:spcPts val="0"/>
                        </a:spcAft>
                        <a:buNone/>
                      </a:pPr>
                      <a:r>
                        <a:rPr lang="en" sz="1200"/>
                        <a:t>2</a:t>
                      </a:r>
                      <a:endParaRPr sz="1200"/>
                    </a:p>
                  </a:txBody>
                  <a:tcPr marT="91425" marB="91425" marR="91425" marL="91425"/>
                </a:tc>
                <a:tc>
                  <a:txBody>
                    <a:bodyPr>
                      <a:noAutofit/>
                    </a:bodyPr>
                    <a:lstStyle/>
                    <a:p>
                      <a:pPr indent="0" lvl="0" marL="0" algn="ctr">
                        <a:spcBef>
                          <a:spcPts val="0"/>
                        </a:spcBef>
                        <a:spcAft>
                          <a:spcPts val="0"/>
                        </a:spcAft>
                        <a:buNone/>
                      </a:pPr>
                      <a:r>
                        <a:rPr lang="en" sz="1200"/>
                        <a:t>1</a:t>
                      </a:r>
                      <a:endParaRPr sz="1200"/>
                    </a:p>
                  </a:txBody>
                  <a:tcPr marT="91425" marB="91425" marR="91425" marL="91425"/>
                </a:tc>
                <a:tc>
                  <a:txBody>
                    <a:bodyPr>
                      <a:noAutofit/>
                    </a:bodyPr>
                    <a:lstStyle/>
                    <a:p>
                      <a:pPr indent="0" lvl="0" marL="0" algn="ctr">
                        <a:spcBef>
                          <a:spcPts val="0"/>
                        </a:spcBef>
                        <a:spcAft>
                          <a:spcPts val="0"/>
                        </a:spcAft>
                        <a:buNone/>
                      </a:pPr>
                      <a:r>
                        <a:rPr lang="en" sz="1200"/>
                        <a:t>2</a:t>
                      </a:r>
                      <a:endParaRPr sz="1200"/>
                    </a:p>
                  </a:txBody>
                  <a:tcPr marT="91425" marB="91425" marR="91425" marL="91425"/>
                </a:tc>
                <a:tc>
                  <a:txBody>
                    <a:bodyPr>
                      <a:noAutofit/>
                    </a:bodyPr>
                    <a:lstStyle/>
                    <a:p>
                      <a:pPr indent="0" lvl="0" marL="0" rtl="0" algn="ctr">
                        <a:spcBef>
                          <a:spcPts val="0"/>
                        </a:spcBef>
                        <a:spcAft>
                          <a:spcPts val="0"/>
                        </a:spcAft>
                        <a:buNone/>
                      </a:pPr>
                      <a:r>
                        <a:rPr lang="en" sz="1200"/>
                        <a:t>363</a:t>
                      </a:r>
                      <a:endParaRPr sz="1200"/>
                    </a:p>
                  </a:txBody>
                  <a:tcPr marT="91425" marB="91425" marR="91425" marL="91425"/>
                </a:tc>
              </a:tr>
              <a:tr h="396200">
                <a:tc>
                  <a:txBody>
                    <a:bodyPr>
                      <a:noAutofit/>
                    </a:bodyPr>
                    <a:lstStyle/>
                    <a:p>
                      <a:pPr indent="0" lvl="0" marL="0" rtl="0" algn="ctr">
                        <a:spcBef>
                          <a:spcPts val="0"/>
                        </a:spcBef>
                        <a:spcAft>
                          <a:spcPts val="0"/>
                        </a:spcAft>
                        <a:buNone/>
                      </a:pPr>
                      <a:r>
                        <a:rPr lang="en" sz="1200"/>
                        <a:t>Post-extension size</a:t>
                      </a:r>
                      <a:endParaRPr sz="1200"/>
                    </a:p>
                  </a:txBody>
                  <a:tcPr marT="91425" marB="91425" marR="91425" marL="91425"/>
                </a:tc>
                <a:tc>
                  <a:txBody>
                    <a:bodyPr>
                      <a:noAutofit/>
                    </a:bodyPr>
                    <a:lstStyle/>
                    <a:p>
                      <a:pPr indent="0" lvl="0" marL="0" algn="ctr">
                        <a:spcBef>
                          <a:spcPts val="0"/>
                        </a:spcBef>
                        <a:spcAft>
                          <a:spcPts val="0"/>
                        </a:spcAft>
                        <a:buNone/>
                      </a:pPr>
                      <a:r>
                        <a:rPr lang="en" sz="1200"/>
                        <a:t>358</a:t>
                      </a:r>
                      <a:endParaRPr sz="1200"/>
                    </a:p>
                  </a:txBody>
                  <a:tcPr marT="91425" marB="91425" marR="91425" marL="91425"/>
                </a:tc>
                <a:tc>
                  <a:txBody>
                    <a:bodyPr>
                      <a:noAutofit/>
                    </a:bodyPr>
                    <a:lstStyle/>
                    <a:p>
                      <a:pPr indent="0" lvl="0" marL="0" algn="ctr">
                        <a:spcBef>
                          <a:spcPts val="0"/>
                        </a:spcBef>
                        <a:spcAft>
                          <a:spcPts val="0"/>
                        </a:spcAft>
                        <a:buNone/>
                      </a:pPr>
                      <a:r>
                        <a:rPr lang="en" sz="1200"/>
                        <a:t>2</a:t>
                      </a:r>
                      <a:endParaRPr sz="1200"/>
                    </a:p>
                  </a:txBody>
                  <a:tcPr marT="91425" marB="91425" marR="91425" marL="91425"/>
                </a:tc>
                <a:tc>
                  <a:txBody>
                    <a:bodyPr>
                      <a:noAutofit/>
                    </a:bodyPr>
                    <a:lstStyle/>
                    <a:p>
                      <a:pPr indent="0" lvl="0" marL="0" algn="ctr">
                        <a:spcBef>
                          <a:spcPts val="0"/>
                        </a:spcBef>
                        <a:spcAft>
                          <a:spcPts val="0"/>
                        </a:spcAft>
                        <a:buNone/>
                      </a:pPr>
                      <a:r>
                        <a:rPr lang="en" sz="1200"/>
                        <a:t>1</a:t>
                      </a:r>
                      <a:endParaRPr sz="1200"/>
                    </a:p>
                  </a:txBody>
                  <a:tcPr marT="91425" marB="91425" marR="91425" marL="91425"/>
                </a:tc>
                <a:tc>
                  <a:txBody>
                    <a:bodyPr>
                      <a:noAutofit/>
                    </a:bodyPr>
                    <a:lstStyle/>
                    <a:p>
                      <a:pPr indent="0" lvl="0" marL="0" rtl="0" algn="ctr">
                        <a:spcBef>
                          <a:spcPts val="0"/>
                        </a:spcBef>
                        <a:spcAft>
                          <a:spcPts val="0"/>
                        </a:spcAft>
                        <a:buNone/>
                      </a:pPr>
                      <a:r>
                        <a:rPr lang="en" sz="1200"/>
                        <a:t>92</a:t>
                      </a:r>
                      <a:endParaRPr sz="1200"/>
                    </a:p>
                  </a:txBody>
                  <a:tcPr marT="91425" marB="91425" marR="91425" marL="91425"/>
                </a:tc>
                <a:tc>
                  <a:txBody>
                    <a:bodyPr>
                      <a:noAutofit/>
                    </a:bodyPr>
                    <a:lstStyle/>
                    <a:p>
                      <a:pPr indent="0" lvl="0" marL="0" rtl="0" algn="ctr">
                        <a:spcBef>
                          <a:spcPts val="0"/>
                        </a:spcBef>
                        <a:spcAft>
                          <a:spcPts val="0"/>
                        </a:spcAft>
                        <a:buNone/>
                      </a:pPr>
                      <a:r>
                        <a:rPr lang="en" sz="1200"/>
                        <a:t>453</a:t>
                      </a:r>
                      <a:endParaRPr sz="1200"/>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Flight Occupancy based on city/month</a:t>
            </a:r>
            <a:endParaRPr/>
          </a:p>
        </p:txBody>
      </p:sp>
      <p:pic>
        <p:nvPicPr>
          <p:cNvPr id="333" name="Shape 333"/>
          <p:cNvPicPr preferRelativeResize="0"/>
          <p:nvPr/>
        </p:nvPicPr>
        <p:blipFill>
          <a:blip r:embed="rId3">
            <a:alphaModFix/>
          </a:blip>
          <a:stretch>
            <a:fillRect/>
          </a:stretch>
        </p:blipFill>
        <p:spPr>
          <a:xfrm>
            <a:off x="0" y="3258724"/>
            <a:ext cx="2906123" cy="1937425"/>
          </a:xfrm>
          <a:prstGeom prst="rect">
            <a:avLst/>
          </a:prstGeom>
          <a:noFill/>
          <a:ln>
            <a:noFill/>
          </a:ln>
        </p:spPr>
      </p:pic>
      <p:pic>
        <p:nvPicPr>
          <p:cNvPr id="334" name="Shape 334"/>
          <p:cNvPicPr preferRelativeResize="0"/>
          <p:nvPr/>
        </p:nvPicPr>
        <p:blipFill>
          <a:blip r:embed="rId4">
            <a:alphaModFix/>
          </a:blip>
          <a:stretch>
            <a:fillRect/>
          </a:stretch>
        </p:blipFill>
        <p:spPr>
          <a:xfrm>
            <a:off x="2906126" y="3258725"/>
            <a:ext cx="2906123" cy="1937425"/>
          </a:xfrm>
          <a:prstGeom prst="rect">
            <a:avLst/>
          </a:prstGeom>
          <a:noFill/>
          <a:ln>
            <a:noFill/>
          </a:ln>
        </p:spPr>
      </p:pic>
      <p:pic>
        <p:nvPicPr>
          <p:cNvPr id="335" name="Shape 335"/>
          <p:cNvPicPr preferRelativeResize="0"/>
          <p:nvPr/>
        </p:nvPicPr>
        <p:blipFill>
          <a:blip r:embed="rId5">
            <a:alphaModFix/>
          </a:blip>
          <a:stretch>
            <a:fillRect/>
          </a:stretch>
        </p:blipFill>
        <p:spPr>
          <a:xfrm>
            <a:off x="5812250" y="3258726"/>
            <a:ext cx="2906123" cy="1937425"/>
          </a:xfrm>
          <a:prstGeom prst="rect">
            <a:avLst/>
          </a:prstGeom>
          <a:noFill/>
          <a:ln>
            <a:noFill/>
          </a:ln>
        </p:spPr>
      </p:pic>
      <p:pic>
        <p:nvPicPr>
          <p:cNvPr id="336" name="Shape 336"/>
          <p:cNvPicPr preferRelativeResize="0"/>
          <p:nvPr/>
        </p:nvPicPr>
        <p:blipFill>
          <a:blip r:embed="rId6">
            <a:alphaModFix/>
          </a:blip>
          <a:stretch>
            <a:fillRect/>
          </a:stretch>
        </p:blipFill>
        <p:spPr>
          <a:xfrm>
            <a:off x="5812238" y="1277025"/>
            <a:ext cx="2906138" cy="1937425"/>
          </a:xfrm>
          <a:prstGeom prst="rect">
            <a:avLst/>
          </a:prstGeom>
          <a:noFill/>
          <a:ln>
            <a:noFill/>
          </a:ln>
        </p:spPr>
      </p:pic>
      <p:pic>
        <p:nvPicPr>
          <p:cNvPr id="337" name="Shape 337"/>
          <p:cNvPicPr preferRelativeResize="0"/>
          <p:nvPr/>
        </p:nvPicPr>
        <p:blipFill>
          <a:blip r:embed="rId7">
            <a:alphaModFix/>
          </a:blip>
          <a:stretch>
            <a:fillRect/>
          </a:stretch>
        </p:blipFill>
        <p:spPr>
          <a:xfrm>
            <a:off x="2906126" y="1277025"/>
            <a:ext cx="2906123" cy="1937415"/>
          </a:xfrm>
          <a:prstGeom prst="rect">
            <a:avLst/>
          </a:prstGeom>
          <a:noFill/>
          <a:ln>
            <a:noFill/>
          </a:ln>
        </p:spPr>
      </p:pic>
      <p:pic>
        <p:nvPicPr>
          <p:cNvPr id="338" name="Shape 338"/>
          <p:cNvPicPr preferRelativeResize="0"/>
          <p:nvPr/>
        </p:nvPicPr>
        <p:blipFill>
          <a:blip r:embed="rId8">
            <a:alphaModFix/>
          </a:blip>
          <a:stretch>
            <a:fillRect/>
          </a:stretch>
        </p:blipFill>
        <p:spPr>
          <a:xfrm>
            <a:off x="0" y="1277025"/>
            <a:ext cx="2906123" cy="19373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Benefits</a:t>
            </a:r>
            <a:r>
              <a:rPr lang="en"/>
              <a:t> and </a:t>
            </a:r>
            <a:endParaRPr/>
          </a:p>
          <a:p>
            <a:pPr indent="0" lvl="0" marL="0">
              <a:spcBef>
                <a:spcPts val="0"/>
              </a:spcBef>
              <a:spcAft>
                <a:spcPts val="0"/>
              </a:spcAft>
              <a:buNone/>
            </a:pPr>
            <a:r>
              <a:rPr lang="en"/>
              <a:t>Challenges</a:t>
            </a:r>
            <a:endParaRPr/>
          </a:p>
        </p:txBody>
      </p:sp>
      <p:sp>
        <p:nvSpPr>
          <p:cNvPr id="86" name="Shape 8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Benefits</a:t>
            </a:r>
            <a:r>
              <a:rPr b="1" lang="en"/>
              <a:t>:</a:t>
            </a:r>
            <a:endParaRPr b="1"/>
          </a:p>
          <a:p>
            <a:pPr indent="0" lvl="0" marL="0">
              <a:spcBef>
                <a:spcPts val="1600"/>
              </a:spcBef>
              <a:spcAft>
                <a:spcPts val="0"/>
              </a:spcAft>
              <a:buNone/>
            </a:pPr>
            <a:r>
              <a:rPr lang="en"/>
              <a:t>3.5 Million Flight Records/</a:t>
            </a:r>
            <a:r>
              <a:rPr lang="en"/>
              <a:t>Deep Database</a:t>
            </a:r>
            <a:endParaRPr/>
          </a:p>
          <a:p>
            <a:pPr indent="0" lvl="0" marL="0">
              <a:spcBef>
                <a:spcPts val="1600"/>
              </a:spcBef>
              <a:spcAft>
                <a:spcPts val="0"/>
              </a:spcAft>
              <a:buNone/>
            </a:pPr>
            <a:r>
              <a:rPr lang="en"/>
              <a:t>Easy to Read with pandas</a:t>
            </a:r>
            <a:endParaRPr/>
          </a:p>
          <a:p>
            <a:pPr indent="0" lvl="0" marL="0">
              <a:spcBef>
                <a:spcPts val="1600"/>
              </a:spcBef>
              <a:spcAft>
                <a:spcPts val="0"/>
              </a:spcAft>
              <a:buNone/>
            </a:pPr>
            <a:r>
              <a:rPr lang="en"/>
              <a:t>Very Specific Numbers Available</a:t>
            </a:r>
            <a:endParaRPr/>
          </a:p>
          <a:p>
            <a:pPr indent="0" lvl="0" marL="0">
              <a:spcBef>
                <a:spcPts val="1600"/>
              </a:spcBef>
              <a:spcAft>
                <a:spcPts val="0"/>
              </a:spcAft>
              <a:buNone/>
            </a:pPr>
            <a:r>
              <a:rPr b="1" lang="en"/>
              <a:t>Challenges:</a:t>
            </a:r>
            <a:endParaRPr b="1"/>
          </a:p>
          <a:p>
            <a:pPr indent="0" lvl="0" marL="0">
              <a:spcBef>
                <a:spcPts val="1600"/>
              </a:spcBef>
              <a:spcAft>
                <a:spcPts val="0"/>
              </a:spcAft>
              <a:buNone/>
            </a:pPr>
            <a:r>
              <a:rPr lang="en"/>
              <a:t>Lack of Day-to-Day Resolution</a:t>
            </a:r>
            <a:endParaRPr/>
          </a:p>
          <a:p>
            <a:pPr indent="0" lvl="0" marL="0">
              <a:spcBef>
                <a:spcPts val="1600"/>
              </a:spcBef>
              <a:spcAft>
                <a:spcPts val="0"/>
              </a:spcAft>
              <a:buNone/>
            </a:pPr>
            <a:r>
              <a:rPr lang="en"/>
              <a:t>Lack of Airport Location Data</a:t>
            </a:r>
            <a:endParaRPr/>
          </a:p>
          <a:p>
            <a:pPr indent="0" lvl="0" marL="0">
              <a:spcBef>
                <a:spcPts val="1600"/>
              </a:spcBef>
              <a:spcAft>
                <a:spcPts val="0"/>
              </a:spcAft>
              <a:buNone/>
            </a:pPr>
            <a:r>
              <a:rPr lang="en"/>
              <a:t>Large Number of Cities Complicates Training</a:t>
            </a:r>
            <a:endParaRPr/>
          </a:p>
          <a:p>
            <a:pPr indent="0" lvl="0" marL="0">
              <a:spcBef>
                <a:spcPts val="1600"/>
              </a:spcBef>
              <a:spcAft>
                <a:spcPts val="0"/>
              </a:spcAft>
              <a:buNone/>
            </a:pPr>
            <a:r>
              <a:rPr lang="en"/>
              <a:t>Confusing Overbooking Descriptions</a:t>
            </a:r>
            <a:endParaRPr/>
          </a:p>
          <a:p>
            <a:pPr indent="0" lvl="0" marL="0">
              <a:spcBef>
                <a:spcPts val="1600"/>
              </a:spcBef>
              <a:spcAft>
                <a:spcPts val="0"/>
              </a:spcAft>
              <a:buNone/>
            </a:pPr>
            <a:r>
              <a:rPr lang="en"/>
              <a:t>Ends in 2009</a:t>
            </a:r>
            <a:endParaRPr/>
          </a:p>
          <a:p>
            <a:pPr indent="0" lvl="0" marL="0">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Citations:</a:t>
            </a:r>
            <a:endParaRPr/>
          </a:p>
        </p:txBody>
      </p:sp>
      <p:sp>
        <p:nvSpPr>
          <p:cNvPr id="344" name="Shape 344"/>
          <p:cNvSpPr txBox="1"/>
          <p:nvPr>
            <p:ph idx="1" type="body"/>
          </p:nvPr>
        </p:nvSpPr>
        <p:spPr>
          <a:xfrm>
            <a:off x="311725" y="1526375"/>
            <a:ext cx="85206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[1] Locsin, Aurelio. "Is Air Travel Safer Than Car Travel?" Travel Tips - USA Today, </a:t>
            </a:r>
            <a:endParaRPr sz="1000"/>
          </a:p>
          <a:p>
            <a:pPr indent="457200" lvl="0" marL="0" rtl="0">
              <a:spcBef>
                <a:spcPts val="1600"/>
              </a:spcBef>
              <a:spcAft>
                <a:spcPts val="0"/>
              </a:spcAft>
              <a:buNone/>
            </a:pPr>
            <a:r>
              <a:rPr lang="en" sz="1000"/>
              <a:t>http://traveltips.usatoday.com/air-travel-safer-car-travel-1581.html. Accessed 10 March 2018.</a:t>
            </a:r>
            <a:endParaRPr sz="1000"/>
          </a:p>
          <a:p>
            <a:pPr indent="0" lvl="0" marL="0" rtl="0">
              <a:spcBef>
                <a:spcPts val="1600"/>
              </a:spcBef>
              <a:spcAft>
                <a:spcPts val="0"/>
              </a:spcAft>
              <a:buNone/>
            </a:pPr>
            <a:r>
              <a:rPr lang="en" sz="1000"/>
              <a:t>[2]Debarati Guha-Sapir, Philippe Hoyois, Pasacline Wallemacq, and Regina Below. “Annual Disaster Statistical </a:t>
            </a:r>
            <a:endParaRPr sz="1000"/>
          </a:p>
          <a:p>
            <a:pPr indent="0" lvl="0" marL="457200" rtl="0">
              <a:spcBef>
                <a:spcPts val="1600"/>
              </a:spcBef>
              <a:spcAft>
                <a:spcPts val="1600"/>
              </a:spcAft>
              <a:buNone/>
            </a:pPr>
            <a:r>
              <a:rPr lang="en" sz="1000"/>
              <a:t>Review 2016: The Numbers and Trends.” ReliefWeb, 31 Oct. 2017, reliefweb.int/report/world/annual-disaster-statistical-review-2016-numbers-and-trends.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Topics Addressed</a:t>
            </a:r>
            <a:endParaRPr/>
          </a:p>
        </p:txBody>
      </p:sp>
      <p:sp>
        <p:nvSpPr>
          <p:cNvPr id="92" name="Shape 92"/>
          <p:cNvSpPr txBox="1"/>
          <p:nvPr>
            <p:ph idx="1" type="body"/>
          </p:nvPr>
        </p:nvSpPr>
        <p:spPr>
          <a:xfrm>
            <a:off x="4351200" y="522450"/>
            <a:ext cx="4792800" cy="40986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The effect of Natural Disasters on Flight Trends</a:t>
            </a:r>
            <a:endParaRPr sz="1400"/>
          </a:p>
          <a:p>
            <a:pPr indent="-317500" lvl="0" marL="457200" rtl="0">
              <a:lnSpc>
                <a:spcPct val="200000"/>
              </a:lnSpc>
              <a:spcBef>
                <a:spcPts val="0"/>
              </a:spcBef>
              <a:spcAft>
                <a:spcPts val="0"/>
              </a:spcAft>
              <a:buSzPts val="1400"/>
              <a:buAutoNum type="arabicPeriod"/>
            </a:pPr>
            <a:r>
              <a:rPr lang="en" sz="1400"/>
              <a:t>The effect of Terrorist Attacks on Flight Trends</a:t>
            </a:r>
            <a:endParaRPr sz="1400"/>
          </a:p>
          <a:p>
            <a:pPr indent="-317500" lvl="0" marL="457200" rtl="0">
              <a:lnSpc>
                <a:spcPct val="200000"/>
              </a:lnSpc>
              <a:spcBef>
                <a:spcPts val="0"/>
              </a:spcBef>
              <a:spcAft>
                <a:spcPts val="0"/>
              </a:spcAft>
              <a:buSzPts val="1400"/>
              <a:buAutoNum type="arabicPeriod"/>
            </a:pPr>
            <a:r>
              <a:rPr lang="en" sz="1400"/>
              <a:t>The </a:t>
            </a:r>
            <a:r>
              <a:rPr lang="en" sz="1400"/>
              <a:t>Trends in</a:t>
            </a:r>
            <a:r>
              <a:rPr lang="en" sz="1400"/>
              <a:t> </a:t>
            </a:r>
            <a:r>
              <a:rPr lang="en" sz="1400"/>
              <a:t>P</a:t>
            </a:r>
            <a:r>
              <a:rPr lang="en" sz="1400"/>
              <a:t>opular </a:t>
            </a:r>
            <a:r>
              <a:rPr lang="en" sz="1400"/>
              <a:t>H</a:t>
            </a:r>
            <a:r>
              <a:rPr lang="en" sz="1400"/>
              <a:t>oliday </a:t>
            </a:r>
            <a:r>
              <a:rPr lang="en" sz="1400"/>
              <a:t>D</a:t>
            </a:r>
            <a:r>
              <a:rPr lang="en" sz="1400"/>
              <a:t>estinations</a:t>
            </a:r>
            <a:endParaRPr sz="1400"/>
          </a:p>
          <a:p>
            <a:pPr indent="-317500" lvl="0" marL="457200">
              <a:lnSpc>
                <a:spcPct val="200000"/>
              </a:lnSpc>
              <a:spcBef>
                <a:spcPts val="0"/>
              </a:spcBef>
              <a:spcAft>
                <a:spcPts val="0"/>
              </a:spcAft>
              <a:buSzPts val="1400"/>
              <a:buAutoNum type="arabicPeriod"/>
            </a:pPr>
            <a:r>
              <a:rPr lang="en" sz="1400"/>
              <a:t>Predicting flight occupancy based on month, origin, and destination </a:t>
            </a:r>
            <a:endParaRPr sz="1400"/>
          </a:p>
        </p:txBody>
      </p:sp>
      <p:pic>
        <p:nvPicPr>
          <p:cNvPr id="93" name="Shape 93"/>
          <p:cNvPicPr preferRelativeResize="0"/>
          <p:nvPr/>
        </p:nvPicPr>
        <p:blipFill>
          <a:blip r:embed="rId3">
            <a:alphaModFix/>
          </a:blip>
          <a:stretch>
            <a:fillRect/>
          </a:stretch>
        </p:blipFill>
        <p:spPr>
          <a:xfrm>
            <a:off x="5284500" y="2792175"/>
            <a:ext cx="2926200" cy="1828875"/>
          </a:xfrm>
          <a:prstGeom prst="rect">
            <a:avLst/>
          </a:prstGeom>
          <a:noFill/>
          <a:ln>
            <a:noFill/>
          </a:ln>
        </p:spPr>
      </p:pic>
      <p:sp>
        <p:nvSpPr>
          <p:cNvPr id="94" name="Shape 94"/>
          <p:cNvSpPr txBox="1"/>
          <p:nvPr/>
        </p:nvSpPr>
        <p:spPr>
          <a:xfrm>
            <a:off x="5284500" y="4561675"/>
            <a:ext cx="3342300" cy="14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chemeClr val="dk2"/>
                </a:solidFill>
              </a:rPr>
              <a:t>Source: https://www.imore.com/five-best-flight-tracking-apps-iphone</a:t>
            </a:r>
            <a:endParaRPr sz="6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Disasters, </a:t>
            </a:r>
            <a:endParaRPr/>
          </a:p>
          <a:p>
            <a:pPr indent="0" lvl="0" marL="0">
              <a:spcBef>
                <a:spcPts val="0"/>
              </a:spcBef>
              <a:spcAft>
                <a:spcPts val="0"/>
              </a:spcAft>
              <a:buNone/>
            </a:pPr>
            <a:r>
              <a:rPr lang="en"/>
              <a:t>Terrorism, and</a:t>
            </a:r>
            <a:endParaRPr/>
          </a:p>
          <a:p>
            <a:pPr indent="0" lvl="0" marL="0">
              <a:spcBef>
                <a:spcPts val="0"/>
              </a:spcBef>
              <a:spcAft>
                <a:spcPts val="0"/>
              </a:spcAft>
              <a:buNone/>
            </a:pPr>
            <a:r>
              <a:rPr lang="en"/>
              <a:t>Domestic Flights:</a:t>
            </a:r>
            <a:endParaRPr/>
          </a:p>
          <a:p>
            <a:pPr indent="0" lvl="0" marL="0">
              <a:spcBef>
                <a:spcPts val="0"/>
              </a:spcBef>
              <a:spcAft>
                <a:spcPts val="0"/>
              </a:spcAft>
              <a:buNone/>
            </a:pPr>
            <a:r>
              <a:rPr lang="en"/>
              <a:t>Correlated?</a:t>
            </a:r>
            <a:endParaRPr/>
          </a:p>
        </p:txBody>
      </p:sp>
      <p:sp>
        <p:nvSpPr>
          <p:cNvPr id="100" name="Shape 100"/>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Terrorist events scare people away from flying?</a:t>
            </a:r>
            <a:endParaRPr/>
          </a:p>
          <a:p>
            <a:pPr indent="0" lvl="0" marL="0">
              <a:spcBef>
                <a:spcPts val="1600"/>
              </a:spcBef>
              <a:spcAft>
                <a:spcPts val="0"/>
              </a:spcAft>
              <a:buNone/>
            </a:pPr>
            <a:r>
              <a:rPr lang="en"/>
              <a:t>Flying is much safer than driving by the mile and over the course of a lifetime, to the tune of having a 1/98 chance of dying in a car accident versus a 1/7,178 chance of dying in a plane accident. This is 73x difference in odds![1] We want to investigate if less people fly after terrorist events, effectively increasing their rate of death, giving more power to the attacks.</a:t>
            </a:r>
            <a:endParaRPr/>
          </a:p>
          <a:p>
            <a:pPr indent="0" lvl="0" marL="0">
              <a:spcBef>
                <a:spcPts val="1600"/>
              </a:spcBef>
              <a:spcAft>
                <a:spcPts val="0"/>
              </a:spcAft>
              <a:buNone/>
            </a:pPr>
            <a:r>
              <a:rPr lang="en"/>
              <a:t>Do Natural Disasters affect Flight trends?</a:t>
            </a:r>
            <a:endParaRPr/>
          </a:p>
          <a:p>
            <a:pPr indent="0" lvl="0" marL="0">
              <a:spcBef>
                <a:spcPts val="1600"/>
              </a:spcBef>
              <a:spcAft>
                <a:spcPts val="1600"/>
              </a:spcAft>
              <a:buNone/>
            </a:pPr>
            <a:r>
              <a:rPr lang="en"/>
              <a:t>After major Natural disasters like Hurricanes and Earthquakes, people may want to flee their homes. We have chosen to investigate if they choose to fly away or attempt some other form of travel.</a:t>
            </a:r>
            <a:endParaRPr/>
          </a:p>
        </p:txBody>
      </p:sp>
      <p:pic>
        <p:nvPicPr>
          <p:cNvPr id="101" name="Shape 101"/>
          <p:cNvPicPr preferRelativeResize="0"/>
          <p:nvPr/>
        </p:nvPicPr>
        <p:blipFill>
          <a:blip r:embed="rId3">
            <a:alphaModFix/>
          </a:blip>
          <a:stretch>
            <a:fillRect/>
          </a:stretch>
        </p:blipFill>
        <p:spPr>
          <a:xfrm>
            <a:off x="609325" y="2550525"/>
            <a:ext cx="3108350" cy="233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Natural Disasters</a:t>
            </a:r>
            <a:endParaRPr sz="3000"/>
          </a:p>
        </p:txBody>
      </p:sp>
      <p:sp>
        <p:nvSpPr>
          <p:cNvPr id="107" name="Shape 107"/>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Disasters destroy infrastructure, businesses, and homes.</a:t>
            </a:r>
            <a:endParaRPr/>
          </a:p>
          <a:p>
            <a:pPr indent="0" lvl="0" marL="0">
              <a:spcBef>
                <a:spcPts val="1600"/>
              </a:spcBef>
              <a:spcAft>
                <a:spcPts val="0"/>
              </a:spcAft>
              <a:buNone/>
            </a:pPr>
            <a:r>
              <a:rPr lang="en"/>
              <a:t>They have caused an average of 137.5 Billion Dollars in damages per year between 2006 and 2015.[2]</a:t>
            </a:r>
            <a:endParaRPr/>
          </a:p>
          <a:p>
            <a:pPr indent="0" lvl="0" marL="0">
              <a:spcBef>
                <a:spcPts val="1600"/>
              </a:spcBef>
              <a:spcAft>
                <a:spcPts val="0"/>
              </a:spcAft>
              <a:buNone/>
            </a:pPr>
            <a:r>
              <a:rPr lang="en"/>
              <a:t>We Will Investigate:</a:t>
            </a:r>
            <a:endParaRPr/>
          </a:p>
          <a:p>
            <a:pPr indent="-311150" lvl="0" marL="457200" rtl="0">
              <a:spcBef>
                <a:spcPts val="1600"/>
              </a:spcBef>
              <a:spcAft>
                <a:spcPts val="0"/>
              </a:spcAft>
              <a:buSzPts val="1300"/>
              <a:buChar char="●"/>
            </a:pPr>
            <a:r>
              <a:rPr lang="en"/>
              <a:t>Northridge Earthquake (1994)</a:t>
            </a:r>
            <a:endParaRPr/>
          </a:p>
          <a:p>
            <a:pPr indent="-311150" lvl="0" marL="457200" rtl="0">
              <a:spcBef>
                <a:spcPts val="0"/>
              </a:spcBef>
              <a:spcAft>
                <a:spcPts val="0"/>
              </a:spcAft>
              <a:buSzPts val="1300"/>
              <a:buChar char="●"/>
            </a:pPr>
            <a:r>
              <a:rPr lang="en"/>
              <a:t>Hurricane Katrina (2005),</a:t>
            </a:r>
            <a:endParaRPr/>
          </a:p>
          <a:p>
            <a:pPr indent="-311150" lvl="0" marL="457200">
              <a:spcBef>
                <a:spcPts val="0"/>
              </a:spcBef>
              <a:spcAft>
                <a:spcPts val="0"/>
              </a:spcAft>
              <a:buSzPts val="1300"/>
              <a:buChar char="●"/>
            </a:pPr>
            <a:r>
              <a:rPr lang="en"/>
              <a:t>Hurricane Ike (2008),</a:t>
            </a:r>
            <a:endParaRPr/>
          </a:p>
        </p:txBody>
      </p:sp>
      <p:pic>
        <p:nvPicPr>
          <p:cNvPr id="108" name="Shape 108"/>
          <p:cNvPicPr preferRelativeResize="0"/>
          <p:nvPr/>
        </p:nvPicPr>
        <p:blipFill>
          <a:blip r:embed="rId3">
            <a:alphaModFix/>
          </a:blip>
          <a:stretch>
            <a:fillRect/>
          </a:stretch>
        </p:blipFill>
        <p:spPr>
          <a:xfrm>
            <a:off x="3992775" y="1769852"/>
            <a:ext cx="4839549" cy="2547897"/>
          </a:xfrm>
          <a:prstGeom prst="rect">
            <a:avLst/>
          </a:prstGeom>
          <a:noFill/>
          <a:ln>
            <a:noFill/>
          </a:ln>
        </p:spPr>
      </p:pic>
      <p:sp>
        <p:nvSpPr>
          <p:cNvPr id="109" name="Shape 109"/>
          <p:cNvSpPr txBox="1"/>
          <p:nvPr/>
        </p:nvSpPr>
        <p:spPr>
          <a:xfrm>
            <a:off x="3992775" y="4317750"/>
            <a:ext cx="2223900" cy="19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666666"/>
                </a:solidFill>
              </a:rPr>
              <a:t>Via: Science Magazine</a:t>
            </a:r>
            <a:endParaRPr sz="8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Northridge Earthquake: California, 1994 </a:t>
            </a:r>
            <a:endParaRPr/>
          </a:p>
        </p:txBody>
      </p:sp>
      <p:sp>
        <p:nvSpPr>
          <p:cNvPr id="115" name="Shape 11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Quick Stats:</a:t>
            </a:r>
            <a:endParaRPr sz="1800"/>
          </a:p>
          <a:p>
            <a:pPr indent="0" lvl="0" marL="0">
              <a:spcBef>
                <a:spcPts val="1600"/>
              </a:spcBef>
              <a:spcAft>
                <a:spcPts val="0"/>
              </a:spcAft>
              <a:buNone/>
            </a:pPr>
            <a:r>
              <a:rPr lang="en" sz="1800"/>
              <a:t>Date: January 17, 1994</a:t>
            </a:r>
            <a:endParaRPr sz="1800"/>
          </a:p>
          <a:p>
            <a:pPr indent="0" lvl="0" marL="0">
              <a:spcBef>
                <a:spcPts val="1600"/>
              </a:spcBef>
              <a:spcAft>
                <a:spcPts val="0"/>
              </a:spcAft>
              <a:buNone/>
            </a:pPr>
            <a:r>
              <a:rPr lang="en" sz="1800"/>
              <a:t>Time: 4:30.55 AM PST </a:t>
            </a:r>
            <a:endParaRPr sz="1800"/>
          </a:p>
          <a:p>
            <a:pPr indent="0" lvl="0" marL="0">
              <a:spcBef>
                <a:spcPts val="1600"/>
              </a:spcBef>
              <a:spcAft>
                <a:spcPts val="0"/>
              </a:spcAft>
              <a:buNone/>
            </a:pPr>
            <a:r>
              <a:rPr lang="en" sz="1800"/>
              <a:t>Magnitude: 6.7 Moment Mag. Scale</a:t>
            </a:r>
            <a:endParaRPr sz="1800"/>
          </a:p>
          <a:p>
            <a:pPr indent="0" lvl="0" marL="0">
              <a:spcBef>
                <a:spcPts val="1600"/>
              </a:spcBef>
              <a:spcAft>
                <a:spcPts val="0"/>
              </a:spcAft>
              <a:buNone/>
            </a:pPr>
            <a:r>
              <a:rPr lang="en" sz="1800"/>
              <a:t>Damage: 13-44 Billion USD (1994)</a:t>
            </a:r>
            <a:endParaRPr sz="1800"/>
          </a:p>
          <a:p>
            <a:pPr indent="0" lvl="0" marL="0">
              <a:spcBef>
                <a:spcPts val="1600"/>
              </a:spcBef>
              <a:spcAft>
                <a:spcPts val="1600"/>
              </a:spcAft>
              <a:buNone/>
            </a:pPr>
            <a:r>
              <a:rPr lang="en" sz="1800"/>
              <a:t>Area Affected: LA County</a:t>
            </a:r>
            <a:endParaRPr sz="1800"/>
          </a:p>
        </p:txBody>
      </p:sp>
      <p:pic>
        <p:nvPicPr>
          <p:cNvPr id="116" name="Shape 116"/>
          <p:cNvPicPr preferRelativeResize="0"/>
          <p:nvPr/>
        </p:nvPicPr>
        <p:blipFill>
          <a:blip r:embed="rId3">
            <a:alphaModFix/>
          </a:blip>
          <a:stretch>
            <a:fillRect/>
          </a:stretch>
        </p:blipFill>
        <p:spPr>
          <a:xfrm>
            <a:off x="4464000" y="1719825"/>
            <a:ext cx="4162425" cy="264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Hurricane Katrina</a:t>
            </a:r>
            <a:r>
              <a:rPr lang="en"/>
              <a:t>: </a:t>
            </a:r>
            <a:r>
              <a:rPr lang="en"/>
              <a:t>Louisiana</a:t>
            </a:r>
            <a:r>
              <a:rPr lang="en"/>
              <a:t>, 2005 </a:t>
            </a:r>
            <a:endParaRPr/>
          </a:p>
        </p:txBody>
      </p:sp>
      <p:sp>
        <p:nvSpPr>
          <p:cNvPr id="122" name="Shape 12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Quick Stats:</a:t>
            </a:r>
            <a:endParaRPr sz="1800"/>
          </a:p>
          <a:p>
            <a:pPr indent="0" lvl="0" marL="0" rtl="0">
              <a:spcBef>
                <a:spcPts val="1600"/>
              </a:spcBef>
              <a:spcAft>
                <a:spcPts val="0"/>
              </a:spcAft>
              <a:buNone/>
            </a:pPr>
            <a:r>
              <a:rPr lang="en" sz="1800"/>
              <a:t>Date: August 23-31, 2005</a:t>
            </a:r>
            <a:endParaRPr sz="1800"/>
          </a:p>
          <a:p>
            <a:pPr indent="0" lvl="0" marL="0">
              <a:spcBef>
                <a:spcPts val="1600"/>
              </a:spcBef>
              <a:spcAft>
                <a:spcPts val="0"/>
              </a:spcAft>
              <a:buNone/>
            </a:pPr>
            <a:r>
              <a:rPr lang="en" sz="1800"/>
              <a:t>Size: Category 5 Major Hurricane</a:t>
            </a:r>
            <a:endParaRPr sz="1800"/>
          </a:p>
          <a:p>
            <a:pPr indent="0" lvl="0" marL="0" rtl="0">
              <a:spcBef>
                <a:spcPts val="1600"/>
              </a:spcBef>
              <a:spcAft>
                <a:spcPts val="0"/>
              </a:spcAft>
              <a:buNone/>
            </a:pPr>
            <a:r>
              <a:rPr lang="en" sz="1800"/>
              <a:t>Wind Speed</a:t>
            </a:r>
            <a:r>
              <a:rPr lang="en" sz="1800"/>
              <a:t>: 175 MPH</a:t>
            </a:r>
            <a:endParaRPr sz="1800"/>
          </a:p>
          <a:p>
            <a:pPr indent="0" lvl="0" marL="0" rtl="0">
              <a:spcBef>
                <a:spcPts val="1600"/>
              </a:spcBef>
              <a:spcAft>
                <a:spcPts val="0"/>
              </a:spcAft>
              <a:buNone/>
            </a:pPr>
            <a:r>
              <a:rPr lang="en" sz="1800"/>
              <a:t>Damage: 125 Billion USD (2005)</a:t>
            </a:r>
            <a:endParaRPr sz="1800"/>
          </a:p>
          <a:p>
            <a:pPr indent="0" lvl="0" marL="0" rtl="0">
              <a:spcBef>
                <a:spcPts val="1600"/>
              </a:spcBef>
              <a:spcAft>
                <a:spcPts val="1600"/>
              </a:spcAft>
              <a:buNone/>
            </a:pPr>
            <a:r>
              <a:rPr lang="en" sz="1800"/>
              <a:t>Area Affected: Eastern N. America</a:t>
            </a:r>
            <a:endParaRPr sz="1800"/>
          </a:p>
        </p:txBody>
      </p:sp>
      <p:pic>
        <p:nvPicPr>
          <p:cNvPr id="123" name="Shape 123"/>
          <p:cNvPicPr preferRelativeResize="0"/>
          <p:nvPr/>
        </p:nvPicPr>
        <p:blipFill>
          <a:blip r:embed="rId3">
            <a:alphaModFix/>
          </a:blip>
          <a:stretch>
            <a:fillRect/>
          </a:stretch>
        </p:blipFill>
        <p:spPr>
          <a:xfrm>
            <a:off x="4536625" y="1719825"/>
            <a:ext cx="3924300" cy="264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